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72" r:id="rId2"/>
    <p:sldId id="256" r:id="rId3"/>
    <p:sldId id="298" r:id="rId4"/>
    <p:sldId id="263" r:id="rId5"/>
    <p:sldId id="308" r:id="rId6"/>
    <p:sldId id="315" r:id="rId7"/>
    <p:sldId id="297" r:id="rId8"/>
    <p:sldId id="262" r:id="rId9"/>
    <p:sldId id="296" r:id="rId10"/>
    <p:sldId id="260" r:id="rId11"/>
    <p:sldId id="279" r:id="rId12"/>
    <p:sldId id="273" r:id="rId13"/>
    <p:sldId id="264" r:id="rId14"/>
    <p:sldId id="265" r:id="rId15"/>
    <p:sldId id="310" r:id="rId16"/>
    <p:sldId id="266" r:id="rId17"/>
    <p:sldId id="283" r:id="rId18"/>
    <p:sldId id="289" r:id="rId19"/>
    <p:sldId id="292" r:id="rId20"/>
    <p:sldId id="268" r:id="rId21"/>
    <p:sldId id="311" r:id="rId22"/>
    <p:sldId id="286" r:id="rId23"/>
    <p:sldId id="303" r:id="rId24"/>
    <p:sldId id="299" r:id="rId25"/>
    <p:sldId id="295" r:id="rId26"/>
    <p:sldId id="288" r:id="rId27"/>
    <p:sldId id="302" r:id="rId28"/>
    <p:sldId id="304" r:id="rId29"/>
    <p:sldId id="305" r:id="rId30"/>
    <p:sldId id="306" r:id="rId31"/>
    <p:sldId id="269" r:id="rId32"/>
    <p:sldId id="276" r:id="rId33"/>
    <p:sldId id="294" r:id="rId34"/>
    <p:sldId id="312" r:id="rId35"/>
    <p:sldId id="285" r:id="rId36"/>
    <p:sldId id="275" r:id="rId37"/>
    <p:sldId id="307" r:id="rId38"/>
    <p:sldId id="293" r:id="rId39"/>
    <p:sldId id="277" r:id="rId40"/>
    <p:sldId id="271" r:id="rId41"/>
    <p:sldId id="313" r:id="rId42"/>
    <p:sldId id="314" r:id="rId43"/>
  </p:sldIdLst>
  <p:sldSz cx="9144000" cy="6858000" type="screen4x3"/>
  <p:notesSz cx="6858000" cy="9144000"/>
  <p:custDataLst>
    <p:tags r:id="rId4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FCFFD7"/>
    <a:srgbClr val="549EAA"/>
    <a:srgbClr val="3399FF"/>
    <a:srgbClr val="84B9C2"/>
    <a:srgbClr val="E59074"/>
    <a:srgbClr val="FBF8E5"/>
    <a:srgbClr val="488792"/>
    <a:srgbClr val="FFF6D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35098" autoAdjust="0"/>
  </p:normalViewPr>
  <p:slideViewPr>
    <p:cSldViewPr>
      <p:cViewPr varScale="1">
        <p:scale>
          <a:sx n="40" d="100"/>
          <a:sy n="40" d="100"/>
        </p:scale>
        <p:origin x="32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211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0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3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7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98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41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84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75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95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616624"/>
            <a:ext cx="8640960" cy="112474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34356"/>
            <a:ext cx="6912768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4356"/>
            <a:ext cx="6912768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12968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 rot="21444991">
            <a:off x="174233" y="2846835"/>
            <a:ext cx="2976265" cy="230372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7937"/>
            <a:ext cx="7164288" cy="151680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2023-год </a:t>
            </a:r>
            <a:r>
              <a:rPr lang="ru-RU" sz="5400" b="1" smtClean="0">
                <a:solidFill>
                  <a:srgbClr val="FF0000"/>
                </a:solidFill>
              </a:rPr>
              <a:t/>
            </a:r>
            <a:br>
              <a:rPr lang="ru-RU" sz="5400" b="1" smtClean="0">
                <a:solidFill>
                  <a:srgbClr val="FF0000"/>
                </a:solidFill>
              </a:rPr>
            </a:br>
            <a:r>
              <a:rPr lang="ru-RU" sz="5400" b="1" smtClean="0">
                <a:solidFill>
                  <a:srgbClr val="FF0000"/>
                </a:solidFill>
              </a:rPr>
              <a:t>педагога</a:t>
            </a:r>
            <a:r>
              <a:rPr lang="ru-RU" sz="5400" b="1">
                <a:solidFill>
                  <a:srgbClr val="FF0000"/>
                </a:solidFill>
              </a:rPr>
              <a:t> </a:t>
            </a:r>
            <a:r>
              <a:rPr lang="ru-RU" sz="5400" b="1" smtClean="0">
                <a:solidFill>
                  <a:srgbClr val="FF0000"/>
                </a:solidFill>
              </a:rPr>
              <a:t>и </a:t>
            </a:r>
            <a:r>
              <a:rPr lang="ru-RU" sz="5400" b="1" dirty="0" smtClean="0">
                <a:solidFill>
                  <a:srgbClr val="FF0000"/>
                </a:solidFill>
              </a:rPr>
              <a:t>наставника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3242619"/>
            <a:ext cx="1957597" cy="1512153"/>
          </a:xfrm>
        </p:spPr>
      </p:pic>
      <p:sp>
        <p:nvSpPr>
          <p:cNvPr id="6" name="AutoShape 2" descr="Картинки по запросу эмблема года учителя и наста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эмблема года учителя и наставни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1988840"/>
            <a:ext cx="5466824" cy="44668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cs typeface="Aharoni" panose="02010803020104030203" pitchFamily="2" charset="-79"/>
              </a:rPr>
              <a:t>Вхожу я в класс, и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cs typeface="Aharoni" panose="02010803020104030203" pitchFamily="2" charset="-79"/>
              </a:rPr>
              <a:t>сердце бьется.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cs typeface="Aharoni" panose="02010803020104030203" pitchFamily="2" charset="-79"/>
              </a:rPr>
              <a:t>«Надеюсь, верю и люблю!»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cs typeface="Aharoni" panose="02010803020104030203" pitchFamily="2" charset="-79"/>
              </a:rPr>
              <a:t>И эти три святые слова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cs typeface="Aharoni" panose="02010803020104030203" pitchFamily="2" charset="-79"/>
              </a:rPr>
              <a:t>Душе </a:t>
            </a:r>
            <a:r>
              <a:rPr lang="ru-RU" sz="4000" b="1" smtClean="0">
                <a:solidFill>
                  <a:srgbClr val="FFFF00"/>
                </a:solidFill>
                <a:cs typeface="Aharoni" panose="02010803020104030203" pitchFamily="2" charset="-79"/>
              </a:rPr>
              <a:t>ребенка отдаю».</a:t>
            </a:r>
            <a:endParaRPr lang="ru-RU" sz="4000" b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495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9700" y="1700808"/>
            <a:ext cx="8692780" cy="5157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Контроль за организацией и проведением методической декады </a:t>
            </a:r>
            <a:r>
              <a:rPr lang="ru-RU" sz="2800" b="1" dirty="0" smtClean="0">
                <a:solidFill>
                  <a:srgbClr val="FF0000"/>
                </a:solidFill>
              </a:rPr>
              <a:t>осуществляли:</a:t>
            </a:r>
          </a:p>
          <a:p>
            <a:pPr lvl="0"/>
            <a:r>
              <a:rPr lang="ru-RU" sz="2800" b="1" dirty="0" err="1" smtClean="0"/>
              <a:t>Эскиев</a:t>
            </a:r>
            <a:r>
              <a:rPr lang="ru-RU" sz="2800" b="1" dirty="0" smtClean="0"/>
              <a:t> Б.В., директор</a:t>
            </a:r>
            <a:endParaRPr lang="ru-RU" sz="2800" b="1" dirty="0"/>
          </a:p>
          <a:p>
            <a:pPr lvl="0"/>
            <a:r>
              <a:rPr lang="ru-RU" sz="2800" b="1" dirty="0" err="1"/>
              <a:t>Халимова</a:t>
            </a:r>
            <a:r>
              <a:rPr lang="ru-RU" sz="2800" b="1" dirty="0"/>
              <a:t> М.И., заместитель директора по </a:t>
            </a:r>
            <a:r>
              <a:rPr lang="ru-RU" sz="2800" b="1" dirty="0" smtClean="0"/>
              <a:t>НЭР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             Жюри конкурсных уроков:</a:t>
            </a:r>
            <a:endParaRPr lang="ru-RU" sz="2800" b="1" dirty="0">
              <a:solidFill>
                <a:srgbClr val="FF0000"/>
              </a:solidFill>
            </a:endParaRPr>
          </a:p>
          <a:p>
            <a:pPr lvl="0"/>
            <a:r>
              <a:rPr lang="ru-RU" sz="2400" b="1" dirty="0" err="1"/>
              <a:t>Эскиев</a:t>
            </a:r>
            <a:r>
              <a:rPr lang="ru-RU" sz="2400" b="1" dirty="0"/>
              <a:t> Б.В., директор</a:t>
            </a:r>
          </a:p>
          <a:p>
            <a:pPr lvl="0"/>
            <a:r>
              <a:rPr lang="ru-RU" sz="2400" b="1" dirty="0" err="1"/>
              <a:t>Халимова</a:t>
            </a:r>
            <a:r>
              <a:rPr lang="ru-RU" sz="2400" b="1" dirty="0"/>
              <a:t> М.И., заместитель директора по </a:t>
            </a:r>
            <a:r>
              <a:rPr lang="ru-RU" sz="2400" b="1" dirty="0" smtClean="0"/>
              <a:t>НЭР</a:t>
            </a:r>
            <a:endParaRPr lang="ru-RU" sz="2400" b="1" dirty="0"/>
          </a:p>
          <a:p>
            <a:pPr lvl="0"/>
            <a:r>
              <a:rPr lang="ru-RU" sz="2400" b="1" dirty="0" smtClean="0"/>
              <a:t>Евтеева </a:t>
            </a:r>
            <a:r>
              <a:rPr lang="ru-RU" sz="2400" b="1" dirty="0"/>
              <a:t>И.А., </a:t>
            </a:r>
            <a:r>
              <a:rPr lang="ru-RU" sz="2400" b="1" dirty="0" smtClean="0"/>
              <a:t>заместитель </a:t>
            </a:r>
            <a:r>
              <a:rPr lang="ru-RU" sz="2400" b="1" dirty="0"/>
              <a:t>директора по </a:t>
            </a:r>
            <a:endParaRPr lang="ru-RU" sz="2400" b="1" dirty="0" smtClean="0"/>
          </a:p>
          <a:p>
            <a:pPr lvl="0"/>
            <a:r>
              <a:rPr lang="ru-RU" sz="2400" b="1" dirty="0" smtClean="0"/>
              <a:t>М.М., учитель русского языка и литературы</a:t>
            </a:r>
          </a:p>
          <a:p>
            <a:pPr lvl="0"/>
            <a:r>
              <a:rPr lang="ru-RU" sz="2400" b="1" dirty="0" err="1" smtClean="0"/>
              <a:t>Халимова</a:t>
            </a:r>
            <a:r>
              <a:rPr lang="ru-RU" sz="2400" b="1" dirty="0" smtClean="0"/>
              <a:t> С.А., учитель чеченского языка и литературы</a:t>
            </a:r>
          </a:p>
          <a:p>
            <a:r>
              <a:rPr lang="ru-RU" sz="2400" b="1" dirty="0" err="1" smtClean="0"/>
              <a:t>Хункермурзаева</a:t>
            </a:r>
            <a:r>
              <a:rPr lang="ru-RU" sz="2400" b="1" dirty="0" smtClean="0"/>
              <a:t> З.Р</a:t>
            </a:r>
            <a:r>
              <a:rPr lang="ru-RU" sz="2400" b="1" dirty="0"/>
              <a:t>., учитель русского языка и литературы</a:t>
            </a:r>
          </a:p>
          <a:p>
            <a:pPr lvl="0"/>
            <a:endParaRPr lang="ru-RU" sz="2800" b="1" dirty="0" smtClean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99700" y="116632"/>
            <a:ext cx="6912768" cy="133669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Методический проект «Уроки на сцене»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</a:rPr>
              <a:t>В рамках межшкольного взаимодействия </a:t>
            </a:r>
            <a:r>
              <a:rPr lang="ru-RU" sz="3200" dirty="0" smtClean="0">
                <a:solidFill>
                  <a:schemeClr val="bg1"/>
                </a:solidFill>
                <a:effectLst/>
              </a:rPr>
              <a:t> посещены </a:t>
            </a:r>
            <a:r>
              <a:rPr lang="ru-RU" sz="3200" dirty="0">
                <a:solidFill>
                  <a:schemeClr val="bg1"/>
                </a:solidFill>
                <a:effectLst/>
              </a:rPr>
              <a:t>уроки и внеурочные занятия: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004048" y="1960840"/>
            <a:ext cx="3816424" cy="41764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Обучающиеся 6, 7, 9, 10 классов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7544" y="1960840"/>
            <a:ext cx="3816424" cy="41764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1-й конкурсный день – 17 чел.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2-й конкурсный день -29 чел.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3-й конкурсный день – 19 чел.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1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dirty="0">
                <a:solidFill>
                  <a:schemeClr val="bg1"/>
                </a:solidFill>
              </a:rPr>
              <a:t>Подведение итогов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7458" y="1844824"/>
            <a:ext cx="8712968" cy="4464496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В рамках методической Декады был предложен и  частично выполнен план с обсуждением результатов диагностики педагогических компетенций.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 Информация о проведенных уроках и внеурочных занятиях освещалась в сети «</a:t>
            </a:r>
            <a:r>
              <a:rPr lang="ru-RU" b="1" dirty="0" err="1" smtClean="0">
                <a:solidFill>
                  <a:srgbClr val="002060"/>
                </a:solidFill>
              </a:rPr>
              <a:t>Инстаграмм</a:t>
            </a:r>
            <a:r>
              <a:rPr lang="ru-RU" b="1" dirty="0" smtClean="0">
                <a:solidFill>
                  <a:srgbClr val="002060"/>
                </a:solidFill>
              </a:rPr>
              <a:t>» и </a:t>
            </a:r>
            <a:r>
              <a:rPr lang="ru-RU" b="1" dirty="0">
                <a:solidFill>
                  <a:srgbClr val="002060"/>
                </a:solidFill>
              </a:rPr>
              <a:t>в учительской группе «Информация».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Подготовлена аналитическая справка по итогам </a:t>
            </a:r>
            <a:r>
              <a:rPr lang="ru-RU" b="1" dirty="0" smtClean="0">
                <a:solidFill>
                  <a:srgbClr val="002060"/>
                </a:solidFill>
              </a:rPr>
              <a:t>методической Декады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Подготовлена презентация по итогам методической </a:t>
            </a:r>
            <a:r>
              <a:rPr lang="ru-RU" b="1" dirty="0" smtClean="0">
                <a:solidFill>
                  <a:srgbClr val="002060"/>
                </a:solidFill>
              </a:rPr>
              <a:t>Декады.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Учителя награждены Почетными </a:t>
            </a:r>
            <a:r>
              <a:rPr lang="ru-RU" b="1" dirty="0" smtClean="0">
                <a:solidFill>
                  <a:srgbClr val="002060"/>
                </a:solidFill>
              </a:rPr>
              <a:t>грамотами и ценными подарками.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452320" y="2780928"/>
            <a:ext cx="1544066" cy="153168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806" y="1809945"/>
            <a:ext cx="4176464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Критерии оценивания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2708920"/>
            <a:ext cx="4320480" cy="40324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Максимальная </a:t>
            </a:r>
            <a:r>
              <a:rPr lang="ru-RU" sz="2000" b="1" dirty="0">
                <a:solidFill>
                  <a:srgbClr val="00B050"/>
                </a:solidFill>
              </a:rPr>
              <a:t>сумма баллов за урок – </a:t>
            </a:r>
            <a:r>
              <a:rPr lang="ru-RU" sz="2000" b="1" dirty="0">
                <a:solidFill>
                  <a:srgbClr val="C00000"/>
                </a:solidFill>
              </a:rPr>
              <a:t>59-66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балов</a:t>
            </a:r>
            <a:r>
              <a:rPr lang="ru-RU" sz="2000" b="1" dirty="0">
                <a:solidFill>
                  <a:srgbClr val="00B050"/>
                </a:solidFill>
              </a:rPr>
              <a:t>, что соответствует высокому уровню урока требованиям ФГОС;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Базовый уровень (оптимальный) – </a:t>
            </a:r>
            <a:r>
              <a:rPr lang="ru-RU" sz="2000" b="1" dirty="0">
                <a:solidFill>
                  <a:srgbClr val="C00000"/>
                </a:solidFill>
              </a:rPr>
              <a:t>34-58 баллов</a:t>
            </a:r>
            <a:r>
              <a:rPr lang="ru-RU" sz="2000" b="1" dirty="0">
                <a:solidFill>
                  <a:srgbClr val="002060"/>
                </a:solidFill>
              </a:rPr>
              <a:t>, что соответствует среднему уровню урока требованиям ФГОС;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</a:rPr>
              <a:t>Ниже базового уровня (критический) – </a:t>
            </a:r>
            <a:r>
              <a:rPr lang="ru-RU" sz="2000" b="1" dirty="0">
                <a:solidFill>
                  <a:srgbClr val="C00000"/>
                </a:solidFill>
              </a:rPr>
              <a:t>менее 34 баллов,</a:t>
            </a:r>
            <a:r>
              <a:rPr lang="ru-RU" sz="2000" b="1" dirty="0">
                <a:solidFill>
                  <a:srgbClr val="7030A0"/>
                </a:solidFill>
              </a:rPr>
              <a:t> что свидетельствует о  низком уровне урок</a:t>
            </a:r>
            <a:r>
              <a:rPr lang="ru-RU" sz="2000" dirty="0">
                <a:solidFill>
                  <a:srgbClr val="7030A0"/>
                </a:solidFill>
              </a:rPr>
              <a:t>а </a:t>
            </a:r>
            <a:r>
              <a:rPr lang="ru-RU" sz="2000" b="1" dirty="0">
                <a:solidFill>
                  <a:srgbClr val="7030A0"/>
                </a:solidFill>
              </a:rPr>
              <a:t>требованиям ФГОС.</a:t>
            </a:r>
          </a:p>
          <a:p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696893"/>
            <a:ext cx="4248472" cy="21758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4156909"/>
            <a:ext cx="4248472" cy="25627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От 59-66</a:t>
            </a:r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балов получили - 6 чел.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34-58 </a:t>
            </a:r>
            <a:r>
              <a:rPr lang="ru-RU" sz="3200" b="1" dirty="0" smtClean="0">
                <a:solidFill>
                  <a:srgbClr val="002060"/>
                </a:solidFill>
              </a:rPr>
              <a:t>баллов-получили - </a:t>
            </a:r>
            <a:r>
              <a:rPr lang="ru-RU" sz="3200" b="1" dirty="0">
                <a:solidFill>
                  <a:srgbClr val="002060"/>
                </a:solidFill>
              </a:rPr>
              <a:t>5</a:t>
            </a:r>
            <a:r>
              <a:rPr lang="ru-RU" sz="3200" b="1" dirty="0" smtClean="0">
                <a:solidFill>
                  <a:srgbClr val="002060"/>
                </a:solidFill>
              </a:rPr>
              <a:t> чел.</a:t>
            </a:r>
          </a:p>
          <a:p>
            <a:pPr algn="just"/>
            <a:r>
              <a:rPr lang="ru-RU" sz="3200" b="1" dirty="0">
                <a:solidFill>
                  <a:srgbClr val="7030A0"/>
                </a:solidFill>
              </a:rPr>
              <a:t>менее 34 </a:t>
            </a:r>
            <a:r>
              <a:rPr lang="ru-RU" sz="3200" b="1" dirty="0" smtClean="0">
                <a:solidFill>
                  <a:srgbClr val="7030A0"/>
                </a:solidFill>
              </a:rPr>
              <a:t>баллов-получили – 0 чел.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7128792" cy="129614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Обработка результатов посещения </a:t>
            </a:r>
            <a:r>
              <a:rPr lang="ru-RU" sz="3600" dirty="0" smtClean="0">
                <a:solidFill>
                  <a:srgbClr val="C00000"/>
                </a:solidFill>
              </a:rPr>
              <a:t>уроков и </a:t>
            </a:r>
            <a:r>
              <a:rPr lang="ru-RU" sz="3600" dirty="0">
                <a:solidFill>
                  <a:srgbClr val="C00000"/>
                </a:solidFill>
              </a:rPr>
              <a:t>внеурочных </a:t>
            </a:r>
            <a:r>
              <a:rPr lang="ru-RU" sz="3600" dirty="0" smtClean="0">
                <a:solidFill>
                  <a:srgbClr val="C00000"/>
                </a:solidFill>
              </a:rPr>
              <a:t>занятий</a:t>
            </a:r>
            <a:endParaRPr lang="ru-RU" sz="6000" dirty="0">
              <a:solidFill>
                <a:srgbClr val="C0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499992" y="1568251"/>
            <a:ext cx="0" cy="48850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" r="14286" b="6236"/>
          <a:stretch/>
        </p:blipFill>
        <p:spPr>
          <a:xfrm rot="16200000">
            <a:off x="5656035" y="768619"/>
            <a:ext cx="2368436" cy="42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7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07504" y="116633"/>
            <a:ext cx="6840760" cy="129614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Педагогические</a:t>
            </a:r>
            <a:br>
              <a:rPr lang="ru-RU" b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b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           технологии</a:t>
            </a:r>
            <a:endParaRPr lang="ru-RU" sz="3600" b="1" dirty="0"/>
          </a:p>
        </p:txBody>
      </p:sp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9012"/>
            <a:ext cx="2091477" cy="1409005"/>
          </a:xfrm>
        </p:spPr>
      </p:pic>
      <p:sp>
        <p:nvSpPr>
          <p:cNvPr id="13" name="Прямоугольник 12"/>
          <p:cNvSpPr/>
          <p:nvPr/>
        </p:nvSpPr>
        <p:spPr>
          <a:xfrm>
            <a:off x="5724128" y="2044700"/>
            <a:ext cx="2952328" cy="1362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Метод проектов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539552" y="2044700"/>
            <a:ext cx="2879725" cy="130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Информационно-коммуникативные технологии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quarter" idx="4"/>
          </p:nvPr>
        </p:nvSpPr>
        <p:spPr>
          <a:xfrm>
            <a:off x="539551" y="5139076"/>
            <a:ext cx="2879725" cy="1338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З</a:t>
            </a:r>
            <a:r>
              <a:rPr lang="ru-RU" sz="2800" b="1" dirty="0" err="1" smtClean="0">
                <a:solidFill>
                  <a:schemeClr val="bg1"/>
                </a:solidFill>
              </a:rPr>
              <a:t>доровьесберегающие</a:t>
            </a:r>
            <a:r>
              <a:rPr lang="ru-RU" sz="2800" b="1" dirty="0" smtClean="0">
                <a:solidFill>
                  <a:schemeClr val="bg1"/>
                </a:solidFill>
              </a:rPr>
              <a:t> технологии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5656228" y="5085440"/>
            <a:ext cx="2989263" cy="136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Технология проблемного обучения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sz="half" idx="2"/>
          </p:nvPr>
        </p:nvSpPr>
        <p:spPr>
          <a:xfrm>
            <a:off x="3077961" y="3536557"/>
            <a:ext cx="3111826" cy="1360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Технология критического мышления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rot="2959624">
            <a:off x="6468847" y="3553453"/>
            <a:ext cx="484632" cy="95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8389368">
            <a:off x="2139166" y="3535356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4293891" y="5139076"/>
            <a:ext cx="484632" cy="95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284740" y="2315717"/>
            <a:ext cx="484632" cy="95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5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506515"/>
            <a:ext cx="3456384" cy="3617785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1-й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конкурсный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день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2611" y="188640"/>
            <a:ext cx="83879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Методический </a:t>
            </a:r>
            <a:r>
              <a:rPr lang="ru-RU" sz="3200" b="1" dirty="0" smtClean="0">
                <a:solidFill>
                  <a:prstClr val="whit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проект</a:t>
            </a:r>
          </a:p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«Уроки на сцене»</a:t>
            </a:r>
            <a:endParaRPr lang="ru-RU" sz="3200" b="1" dirty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231" y="1890999"/>
            <a:ext cx="405813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788024" y="1684987"/>
            <a:ext cx="4104580" cy="4093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r>
              <a:rPr lang="ru-RU" dirty="0"/>
              <a:t>В рамках реализации методического проекта «Уроки на сцене</a:t>
            </a:r>
            <a:r>
              <a:rPr lang="ru-RU" dirty="0" smtClean="0"/>
              <a:t>» 2 декабря проведен открытый урок  </a:t>
            </a:r>
            <a:r>
              <a:rPr lang="ru-RU" dirty="0"/>
              <a:t>литературы в 6 классе по теме: «Великое. Мощное. Святое» А. Куприна.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84987"/>
            <a:ext cx="4320480" cy="131196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Детей надо учить тому, что пригодится им, когда они вырастут.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4000" dirty="0" smtClean="0"/>
              <a:t>Урок  </a:t>
            </a:r>
            <a:r>
              <a:rPr lang="ru-RU" sz="4000" dirty="0"/>
              <a:t>литературы в 6 классе по теме: «Великое. Мощное. Святое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4712" y="3062730"/>
            <a:ext cx="4176464" cy="3626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5589240"/>
            <a:ext cx="4104580" cy="1100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Урок провела Андиева </a:t>
            </a:r>
            <a:r>
              <a:rPr lang="ru-RU" dirty="0" err="1"/>
              <a:t>Зарема</a:t>
            </a:r>
            <a:r>
              <a:rPr lang="ru-RU" dirty="0"/>
              <a:t> </a:t>
            </a:r>
            <a:r>
              <a:rPr lang="ru-RU" dirty="0" err="1"/>
              <a:t>Хожаевна</a:t>
            </a:r>
            <a:r>
              <a:rPr lang="ru-RU" dirty="0"/>
              <a:t>, учитель высшей категории, Почетный работник воспитания и просвещения РФ.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3816424" cy="3476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76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Технология проблемного обучения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1772816"/>
            <a:ext cx="3655969" cy="4752528"/>
          </a:xfrm>
          <a:prstGeom prst="rect">
            <a:avLst/>
          </a:prstGeom>
          <a:solidFill>
            <a:srgbClr val="84B9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1772816"/>
            <a:ext cx="36194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В процессе занятия создавались проблемные ситуации, которые способствовали достижению учащимися ключевых результатов.	</a:t>
            </a:r>
            <a:endParaRPr lang="ru-RU" sz="800" dirty="0"/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уроке четко обозначены цели и задачи, а также обращено внимание учеников на то, какие знания и умения они приобретут в результате исследования данной проблемы.	  </a:t>
            </a:r>
            <a:endParaRPr lang="ru-RU" sz="800" dirty="0"/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завершении занятия педагог провела самоанализ урока.</a:t>
            </a:r>
            <a:endParaRPr lang="ru-RU" sz="800" dirty="0"/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тӀаьхье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беркате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йойла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Дала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аьтто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бойла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u-RU" sz="800" dirty="0"/>
              <a:t> </a:t>
            </a:r>
            <a:endParaRPr lang="ru-RU" sz="2400" dirty="0">
              <a:latin typeface="Arial" panose="020B0604020202020204" pitchFamily="34" charset="0"/>
            </a:endParaRPr>
          </a:p>
        </p:txBody>
      </p:sp>
      <p:pic>
        <p:nvPicPr>
          <p:cNvPr id="13" name="Рисунок 12" descr="C:\Users\user\Downloads\Сценарий КВН _В мире животных__files\7c388e6e-5525-4499-99ed-d517b666cda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8245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202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4784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>
                <a:solidFill>
                  <a:srgbClr val="002060"/>
                </a:solidFill>
              </a:rPr>
              <a:t/>
            </a:r>
            <a:br>
              <a:rPr lang="ru-RU" sz="4400" dirty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>
                <a:solidFill>
                  <a:srgbClr val="002060"/>
                </a:solidFill>
              </a:rPr>
              <a:t/>
            </a:r>
            <a:br>
              <a:rPr lang="ru-RU" sz="4400" dirty="0">
                <a:solidFill>
                  <a:srgbClr val="002060"/>
                </a:solidFill>
              </a:rPr>
            </a:br>
            <a:r>
              <a:rPr lang="ru-RU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2023- чу </a:t>
            </a:r>
            <a:r>
              <a:rPr lang="ru-RU" sz="27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шарахь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7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гӀуран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беттан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шолг1ачу </a:t>
            </a:r>
            <a:r>
              <a:rPr lang="ru-RU" sz="27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дийнахь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дуьйна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йолийна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методически декада " </a:t>
            </a:r>
            <a:r>
              <a:rPr lang="ru-RU" sz="27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Сцени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т1ехь урок"      </a:t>
            </a:r>
            <a:r>
              <a:rPr lang="ru-RU" sz="27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Нохчийн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меттан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хьехархочо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Исакова Л.Н.  </a:t>
            </a:r>
            <a:r>
              <a:rPr lang="ru-RU" sz="27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йиллина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урок </a:t>
            </a:r>
            <a:r>
              <a:rPr lang="ru-RU" sz="27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йелира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6Б </a:t>
            </a:r>
            <a:r>
              <a:rPr lang="ru-RU" sz="27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классера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дешархошца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0475" y="1916830"/>
            <a:ext cx="3127389" cy="4608513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2161" y="2005094"/>
            <a:ext cx="2736304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Таханлерачу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лехамашка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берийн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кхиаре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церан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хенийн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лехамашка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хьаьжжина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билгалйаьхнера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дешархойн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къамел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кхиоран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уьш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кхетош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кхиоран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Ӏалашонаш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Рисунок 26" descr="4a12c363-7c2f-4f30-a75c-a4b2051028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1"/>
            <a:ext cx="5111749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9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27584" y="404664"/>
            <a:ext cx="6688732" cy="93610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Технология проблемного обучения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844823"/>
            <a:ext cx="3736167" cy="46910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i="1" dirty="0">
                <a:solidFill>
                  <a:srgbClr val="002060"/>
                </a:solidFill>
              </a:rPr>
              <a:t>Доброжелательная обстановка, позитивный настрой детей и учителей на уроке, помог каждому ребенку продвинуться в своем индивидуальном </a:t>
            </a:r>
            <a:r>
              <a:rPr lang="ru-RU" sz="3200" i="1" dirty="0" smtClean="0">
                <a:solidFill>
                  <a:srgbClr val="002060"/>
                </a:solidFill>
              </a:rPr>
              <a:t>развитии.</a:t>
            </a:r>
            <a:r>
              <a:rPr lang="ru-RU" i="1" dirty="0" smtClean="0"/>
              <a:t>!</a:t>
            </a:r>
            <a:endParaRPr lang="ru-RU" i="1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38125"/>
            <a:ext cx="4536504" cy="41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1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5373216"/>
            <a:ext cx="878497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013176"/>
            <a:ext cx="8784976" cy="172819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</a:t>
            </a:r>
            <a:r>
              <a:rPr lang="ru-RU" sz="4000" b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еализации методического проекта «Уроки на сцене»</a:t>
            </a:r>
            <a:endParaRPr lang="ru-RU" sz="4000" b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16632"/>
            <a:ext cx="1490464" cy="5184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Итоги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89" y="5252598"/>
            <a:ext cx="4318227" cy="1226613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   Я</a:t>
            </a:r>
            <a:r>
              <a:rPr lang="ru-RU" dirty="0" smtClean="0">
                <a:solidFill>
                  <a:srgbClr val="FF0000"/>
                </a:solidFill>
              </a:rPr>
              <a:t> - педагог!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241" y="1772817"/>
            <a:ext cx="4138735" cy="23762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681726" y="1340770"/>
            <a:ext cx="4420006" cy="28083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У</a:t>
            </a:r>
            <a:r>
              <a:rPr lang="ru-RU" sz="2000" b="1" dirty="0" smtClean="0">
                <a:solidFill>
                  <a:schemeClr val="tx1"/>
                </a:solidFill>
              </a:rPr>
              <a:t>читель </a:t>
            </a:r>
            <a:r>
              <a:rPr lang="ru-RU" sz="2000" b="1" dirty="0">
                <a:solidFill>
                  <a:schemeClr val="tx1"/>
                </a:solidFill>
              </a:rPr>
              <a:t>обществознания </a:t>
            </a:r>
            <a:r>
              <a:rPr lang="ru-RU" sz="2000" b="1" dirty="0" err="1">
                <a:solidFill>
                  <a:schemeClr val="tx1"/>
                </a:solidFill>
              </a:rPr>
              <a:t>Сахабова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Залина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Берсановна</a:t>
            </a:r>
            <a:r>
              <a:rPr lang="ru-RU" sz="2000" b="1" dirty="0">
                <a:solidFill>
                  <a:schemeClr val="tx1"/>
                </a:solidFill>
              </a:rPr>
              <a:t>, Лауреат регионального этапа конкурса «Учитель года</a:t>
            </a:r>
            <a:r>
              <a:rPr lang="ru-RU" sz="2000" b="1" dirty="0" smtClean="0">
                <a:solidFill>
                  <a:schemeClr val="tx1"/>
                </a:solidFill>
              </a:rPr>
              <a:t>» </a:t>
            </a:r>
            <a:r>
              <a:rPr lang="ru-RU" sz="2000" b="1" dirty="0">
                <a:solidFill>
                  <a:schemeClr val="tx1"/>
                </a:solidFill>
              </a:rPr>
              <a:t>2022.</a:t>
            </a:r>
          </a:p>
        </p:txBody>
      </p:sp>
      <p:pic>
        <p:nvPicPr>
          <p:cNvPr id="9" name="Рисунок 8" descr="C:\Users\user\Downloads\Сценарий КВН _В мире животных__files\2bd4142d-d987-416f-aec5-54ef73a2db5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1" y="1772816"/>
            <a:ext cx="4321675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ownloads\Сценарий КВН _В мире животных__files\a8c4252a-8ea9-4c37-89e5-37dc307d6b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3"/>
            <a:ext cx="4104456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17241" y="190382"/>
            <a:ext cx="71630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Мастер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класс по теме: «Умение вести диалог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3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89" y="5252598"/>
            <a:ext cx="4318227" cy="1226613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   Я</a:t>
            </a:r>
            <a:r>
              <a:rPr lang="ru-RU" dirty="0" smtClean="0">
                <a:solidFill>
                  <a:srgbClr val="FF0000"/>
                </a:solidFill>
              </a:rPr>
              <a:t> - педагог!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241" y="1772817"/>
            <a:ext cx="4138735" cy="23762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681726" y="1340770"/>
            <a:ext cx="4420006" cy="28083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У</a:t>
            </a:r>
            <a:r>
              <a:rPr lang="ru-RU" sz="2000" b="1" dirty="0" smtClean="0">
                <a:solidFill>
                  <a:schemeClr val="tx1"/>
                </a:solidFill>
              </a:rPr>
              <a:t>читель </a:t>
            </a:r>
            <a:r>
              <a:rPr lang="ru-RU" sz="2000" b="1" dirty="0">
                <a:solidFill>
                  <a:schemeClr val="tx1"/>
                </a:solidFill>
              </a:rPr>
              <a:t>обществознания </a:t>
            </a:r>
            <a:r>
              <a:rPr lang="ru-RU" sz="2000" b="1" dirty="0" err="1">
                <a:solidFill>
                  <a:schemeClr val="tx1"/>
                </a:solidFill>
              </a:rPr>
              <a:t>Сахабова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Залина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Берсановна</a:t>
            </a:r>
            <a:r>
              <a:rPr lang="ru-RU" sz="2000" b="1" dirty="0">
                <a:solidFill>
                  <a:schemeClr val="tx1"/>
                </a:solidFill>
              </a:rPr>
              <a:t>, Лауреат регионального этапа конкурса «Учитель года</a:t>
            </a:r>
            <a:r>
              <a:rPr lang="ru-RU" sz="2000" b="1" dirty="0" smtClean="0">
                <a:solidFill>
                  <a:schemeClr val="tx1"/>
                </a:solidFill>
              </a:rPr>
              <a:t>» </a:t>
            </a:r>
            <a:r>
              <a:rPr lang="ru-RU" sz="2000" b="1" dirty="0">
                <a:solidFill>
                  <a:schemeClr val="tx1"/>
                </a:solidFill>
              </a:rPr>
              <a:t>2022.</a:t>
            </a:r>
          </a:p>
        </p:txBody>
      </p:sp>
      <p:pic>
        <p:nvPicPr>
          <p:cNvPr id="9" name="Рисунок 8" descr="C:\Users\user\Downloads\Сценарий КВН _В мире животных__files\2bd4142d-d987-416f-aec5-54ef73a2db5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1" y="1772816"/>
            <a:ext cx="4321675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ownloads\Сценарий КВН _В мире животных__files\a8c4252a-8ea9-4c37-89e5-37dc307d6b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3"/>
            <a:ext cx="4104456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17241" y="190382"/>
            <a:ext cx="71630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Мастер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класс по теме: «Умение вести диалог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1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lob:https://web.whatsapp.com/cea7b036-31b4-460a-9aa1-6de2b120ba5f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51667" y="1617752"/>
            <a:ext cx="4204309" cy="5051608"/>
          </a:xfrm>
          <a:prstGeom prst="rect">
            <a:avLst/>
          </a:prstGeom>
          <a:noFill/>
          <a:ln w="57150">
            <a:solidFill>
              <a:srgbClr val="E5907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</a:rPr>
              <a:t>Залина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Берсановна</a:t>
            </a:r>
            <a:r>
              <a:rPr lang="ru-RU" b="1" dirty="0">
                <a:solidFill>
                  <a:srgbClr val="0070C0"/>
                </a:solidFill>
              </a:rPr>
              <a:t> представила широкий выбор эффективных методов и приемов, позволяющих повысить качество обучения, активизировать деятельность учащихся на уроке, развить критическое мышление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b="1" dirty="0" smtClean="0">
                <a:solidFill>
                  <a:srgbClr val="0070C0"/>
                </a:solidFill>
              </a:rPr>
              <a:t>Продемонстрировала </a:t>
            </a:r>
            <a:r>
              <a:rPr lang="ru-RU" b="1" dirty="0">
                <a:solidFill>
                  <a:srgbClr val="0070C0"/>
                </a:solidFill>
              </a:rPr>
              <a:t>наиболее полюбившиеся ученикам методические приемы личностно- ориентированной технологии «Развитие критического мышления», «Написание </a:t>
            </a:r>
            <a:r>
              <a:rPr lang="ru-RU" b="1" dirty="0" err="1">
                <a:solidFill>
                  <a:srgbClr val="0070C0"/>
                </a:solidFill>
              </a:rPr>
              <a:t>Синквейна</a:t>
            </a:r>
            <a:r>
              <a:rPr lang="ru-RU" b="1" dirty="0">
                <a:solidFill>
                  <a:srgbClr val="0070C0"/>
                </a:solidFill>
              </a:rPr>
              <a:t>», требующие анализа большого количества документов и первоисточников. </a:t>
            </a:r>
          </a:p>
          <a:p>
            <a:pPr algn="ctr"/>
            <a:endParaRPr lang="ru-RU" sz="2400" b="1" i="1" dirty="0"/>
          </a:p>
        </p:txBody>
      </p:sp>
      <p:pic>
        <p:nvPicPr>
          <p:cNvPr id="8" name="Рисунок 7" descr="C:\Users\user\Downloads\Сценарий КВН _В мире животных__files\5f510c59-5dcb-484b-8c6a-f3ac238f999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35" y="2271348"/>
            <a:ext cx="4549961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0"/>
            <a:ext cx="70126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Технология критического </a:t>
            </a:r>
            <a:br>
              <a:rPr lang="ru-RU" sz="4800" dirty="0">
                <a:solidFill>
                  <a:schemeClr val="bg1"/>
                </a:solidFill>
              </a:rPr>
            </a:br>
            <a:r>
              <a:rPr lang="ru-RU" sz="4800" dirty="0">
                <a:solidFill>
                  <a:schemeClr val="bg1"/>
                </a:solidFill>
              </a:rPr>
              <a:t>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386036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506515"/>
            <a:ext cx="3456384" cy="3617785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</a:rPr>
              <a:t>2</a:t>
            </a:r>
            <a:r>
              <a:rPr lang="ru-RU" sz="7200" b="1" dirty="0" smtClean="0">
                <a:solidFill>
                  <a:srgbClr val="FF0000"/>
                </a:solidFill>
              </a:rPr>
              <a:t>-й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конкурсный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день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2611" y="188640"/>
            <a:ext cx="83879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Методический </a:t>
            </a: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проект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«Уроки на сцене»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C:\Users\user\Downloads\Сценарий КВН _В мире животных__files\a8c4252a-8ea9-4c37-89e5-37dc307d6b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4896544" cy="4752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7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032" y="1213705"/>
            <a:ext cx="4032448" cy="266429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Учитель использовал </a:t>
            </a:r>
            <a:r>
              <a:rPr lang="ru-RU" sz="2800" b="1" i="1" dirty="0"/>
              <a:t>новые подходы в преподавании и обучении через «Зону ближайшего развития»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928" y="13376"/>
            <a:ext cx="799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Многообразие </a:t>
            </a:r>
            <a:r>
              <a:rPr lang="ru-RU" sz="3600" b="1" dirty="0">
                <a:solidFill>
                  <a:schemeClr val="bg1"/>
                </a:solidFill>
              </a:rPr>
              <a:t>стран мира.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Профессия </a:t>
            </a:r>
            <a:r>
              <a:rPr lang="ru-RU" sz="3600" b="1" dirty="0">
                <a:solidFill>
                  <a:schemeClr val="bg1"/>
                </a:solidFill>
              </a:rPr>
              <a:t>«Менеджер по туризму</a:t>
            </a:r>
            <a:r>
              <a:rPr lang="ru-RU" sz="3600" b="1" dirty="0" smtClean="0">
                <a:solidFill>
                  <a:schemeClr val="bg1"/>
                </a:solidFill>
              </a:rPr>
              <a:t>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175854" cy="49478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73" y="3878001"/>
            <a:ext cx="2510011" cy="2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7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0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Технология проблемного обучения</a:t>
            </a:r>
            <a:br>
              <a:rPr lang="ru-RU" sz="4000" b="1" dirty="0">
                <a:solidFill>
                  <a:schemeClr val="bg1"/>
                </a:solidFill>
              </a:rPr>
            </a:b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7060" y="5589240"/>
            <a:ext cx="862513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Анализируя урок по своему содержанию и форме подачи материала, можно отметить, что он отвечает самым современным требованиям.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7060" y="1829856"/>
            <a:ext cx="4202932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Выбранная структура урока рациональна для реализации поставленных целей. В ходе урока развивались навыки работы с картографическими источниками информации, умение работать в парах, малых группах. Урок содержал большой объем информации. Использованные </a:t>
            </a:r>
            <a:r>
              <a:rPr lang="ru-RU" dirty="0" err="1"/>
              <a:t>компетентностно</a:t>
            </a:r>
            <a:r>
              <a:rPr lang="ru-RU" dirty="0"/>
              <a:t>-ориентированных заданий способствовало развитию мыслительной деятельности! Учителям было что перенять у опытного педагога! </a:t>
            </a:r>
          </a:p>
        </p:txBody>
      </p:sp>
      <p:pic>
        <p:nvPicPr>
          <p:cNvPr id="10" name="Рисунок 9" descr="C:\Users\user\Downloads\WhatsApp Image 2023-03-17 at 15.31.13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00888"/>
            <a:ext cx="4278182" cy="3578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2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364" y="0"/>
            <a:ext cx="7450996" cy="148478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Интегрированный урок 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в 4а классе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4536504" cy="46085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199" y="4869160"/>
            <a:ext cx="2602633" cy="1584176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Интегрированный урок литературного чтения в 4а классе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5005065" y="2610683"/>
            <a:ext cx="365752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9 2 2   </a:t>
            </a:r>
          </a:p>
          <a:p>
            <a:r>
              <a:rPr lang="ru-RU" dirty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   2  222</a:t>
            </a:r>
            <a:r>
              <a:rPr lang="ru-RU" sz="2800" dirty="0" smtClean="0">
                <a:solidFill>
                  <a:schemeClr val="bg1"/>
                </a:solidFill>
              </a:rPr>
              <a:t>22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1365" y="1655009"/>
            <a:ext cx="37785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2 декабря 2023 года у</a:t>
            </a:r>
            <a:r>
              <a:rPr lang="ru-RU" sz="3200" b="1" dirty="0" smtClean="0">
                <a:solidFill>
                  <a:srgbClr val="FF0000"/>
                </a:solidFill>
              </a:rPr>
              <a:t>чителя начальных классов </a:t>
            </a:r>
            <a:r>
              <a:rPr lang="ru-RU" sz="3200" b="1" dirty="0" err="1" smtClean="0">
                <a:solidFill>
                  <a:srgbClr val="FF0000"/>
                </a:solidFill>
              </a:rPr>
              <a:t>Гилисханова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С.М. и </a:t>
            </a:r>
            <a:r>
              <a:rPr lang="ru-RU" sz="3200" b="1" dirty="0" err="1">
                <a:solidFill>
                  <a:srgbClr val="FF0000"/>
                </a:solidFill>
              </a:rPr>
              <a:t>Халадова</a:t>
            </a:r>
            <a:r>
              <a:rPr lang="ru-RU" sz="3200" b="1" dirty="0">
                <a:solidFill>
                  <a:srgbClr val="FF0000"/>
                </a:solidFill>
              </a:rPr>
              <a:t> Л.Э-С. </a:t>
            </a:r>
            <a:r>
              <a:rPr lang="ru-RU" sz="3200" b="1" dirty="0" smtClean="0">
                <a:solidFill>
                  <a:srgbClr val="FF0000"/>
                </a:solidFill>
              </a:rPr>
              <a:t>провели </a:t>
            </a:r>
            <a:r>
              <a:rPr lang="ru-RU" sz="3200" b="1" dirty="0">
                <a:solidFill>
                  <a:srgbClr val="FF0000"/>
                </a:solidFill>
              </a:rPr>
              <a:t>интегрированный урок литературного чтения, музыки и 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ИЗО. </a:t>
            </a:r>
          </a:p>
        </p:txBody>
      </p:sp>
    </p:spTree>
    <p:extLst>
      <p:ext uri="{BB962C8B-B14F-4D97-AF65-F5344CB8AC3E}">
        <p14:creationId xmlns:p14="http://schemas.microsoft.com/office/powerpoint/2010/main" val="426067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04610"/>
            <a:ext cx="6936650" cy="205643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22203"/>
            <a:ext cx="5231041" cy="408529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687616" y="1686962"/>
            <a:ext cx="33935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 </a:t>
            </a:r>
            <a:r>
              <a:rPr lang="ru-RU" sz="3200" b="1" dirty="0">
                <a:solidFill>
                  <a:srgbClr val="FF0000"/>
                </a:solidFill>
              </a:rPr>
              <a:t>уроке создана развивающая творческая образовательная среда, способствующая раскрытию природных возможностей </a:t>
            </a:r>
            <a:r>
              <a:rPr lang="ru-RU" sz="3200" b="1" dirty="0" smtClean="0">
                <a:solidFill>
                  <a:srgbClr val="FF0000"/>
                </a:solidFill>
              </a:rPr>
              <a:t>каждого ребенка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6135" y="1700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277056"/>
            <a:ext cx="7344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Необычные уроки повышают интерес к учебе и эффективность </a:t>
            </a:r>
            <a:r>
              <a:rPr lang="ru-RU" sz="3200" b="1" dirty="0" smtClean="0">
                <a:solidFill>
                  <a:schemeClr val="bg1"/>
                </a:solidFill>
              </a:rPr>
              <a:t>обучения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8282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«УРОКИ НА СЦЕНЕ»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8712968" cy="41764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В Чеченской Республике Министерством образования и науки ЧР совместно с Институтом развития образования ЧР реализуется методический проект «Уроки на сцене». </a:t>
            </a:r>
          </a:p>
          <a:p>
            <a:pPr algn="ctr"/>
            <a:r>
              <a:rPr lang="ru-RU" sz="2400" b="1" dirty="0"/>
              <a:t>В рамках реализации регионального методического проекта «Уроки на сцене» в целях обмена педагогическим опытом, развития творческого и интеллектуального потенциала, стимулирования новых форм обучения на базе ГБОУ «Центр образования города Гудермес» со 02 по 19 декабря 2023года проводится декада педагогического мастерства «Повышение эффективности современного урока средствами образовательных технологий в рамках обновленных ФГОС».</a:t>
            </a:r>
          </a:p>
        </p:txBody>
      </p:sp>
    </p:spTree>
    <p:extLst>
      <p:ext uri="{BB962C8B-B14F-4D97-AF65-F5344CB8AC3E}">
        <p14:creationId xmlns:p14="http://schemas.microsoft.com/office/powerpoint/2010/main" val="15637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25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7204"/>
            <a:ext cx="8208912" cy="125557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/>
              </a:rPr>
              <a:t>М</a:t>
            </a:r>
            <a:r>
              <a:rPr lang="ru-RU" sz="3200" dirty="0" smtClean="0">
                <a:solidFill>
                  <a:schemeClr val="bg1"/>
                </a:solidFill>
                <a:effectLst/>
              </a:rPr>
              <a:t>астер- </a:t>
            </a:r>
            <a:r>
              <a:rPr lang="ru-RU" sz="3200" dirty="0">
                <a:solidFill>
                  <a:schemeClr val="bg1"/>
                </a:solidFill>
                <a:effectLst/>
              </a:rPr>
              <a:t>класс </a:t>
            </a:r>
            <a:r>
              <a:rPr lang="ru-RU" sz="32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3200" dirty="0">
                <a:solidFill>
                  <a:schemeClr val="bg1"/>
                </a:solidFill>
                <a:effectLst/>
              </a:rPr>
              <a:t>«Применение современных технологий на уроках в начальной школе»</a:t>
            </a:r>
            <a:r>
              <a:rPr lang="ru-RU" sz="3200" dirty="0">
                <a:effectLst/>
              </a:rPr>
              <a:t>.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823" y="5517232"/>
            <a:ext cx="8571570" cy="12241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Учитель просто обязан знать, что было с его учеником вчера, понимать, что с ним происходит сегодня и спрогнозировать, что будет завтра.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824" y="1705171"/>
            <a:ext cx="3611738" cy="373246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err="1">
                <a:solidFill>
                  <a:srgbClr val="002060"/>
                </a:solidFill>
              </a:rPr>
              <a:t>Маржан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Идрисовна</a:t>
            </a:r>
            <a:r>
              <a:rPr lang="ru-RU" sz="2000" b="1" dirty="0">
                <a:solidFill>
                  <a:srgbClr val="002060"/>
                </a:solidFill>
              </a:rPr>
              <a:t> уделила внимание проблемам, возникающим при использовании современных педагогических технологий в обучении младших школьников. Вместе с учителями апробировала технологию онлайн платформы “</a:t>
            </a:r>
            <a:r>
              <a:rPr lang="ru-RU" sz="2000" b="1" dirty="0" err="1">
                <a:solidFill>
                  <a:srgbClr val="002060"/>
                </a:solidFill>
              </a:rPr>
              <a:t>learning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Apps</a:t>
            </a:r>
            <a:r>
              <a:rPr lang="ru-RU" sz="2000" b="1" dirty="0">
                <a:solidFill>
                  <a:srgbClr val="002060"/>
                </a:solidFill>
              </a:rPr>
              <a:t>” и технологию критического мышления «Кубик </a:t>
            </a:r>
            <a:r>
              <a:rPr lang="ru-RU" sz="2000" b="1" dirty="0" err="1">
                <a:solidFill>
                  <a:srgbClr val="002060"/>
                </a:solidFill>
              </a:rPr>
              <a:t>Блума</a:t>
            </a:r>
            <a:r>
              <a:rPr lang="ru-RU" sz="2000" b="1" dirty="0">
                <a:solidFill>
                  <a:srgbClr val="002060"/>
                </a:solidFill>
              </a:rPr>
              <a:t>».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95936" y="1705171"/>
            <a:ext cx="4861457" cy="37395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C:\Users\user\Downloads\slide-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36034"/>
            <a:ext cx="4608512" cy="3654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5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573"/>
            <a:ext cx="5332606" cy="15567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Технология </a:t>
            </a:r>
            <a:r>
              <a:rPr lang="ru-RU" sz="4000" dirty="0">
                <a:solidFill>
                  <a:schemeClr val="bg1"/>
                </a:solidFill>
              </a:rPr>
              <a:t>проблемного обучения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2183" y="5289808"/>
            <a:ext cx="4712775" cy="1365200"/>
          </a:xfrm>
          <a:prstGeom prst="roundRect">
            <a:avLst/>
          </a:prstGeom>
          <a:solidFill>
            <a:srgbClr val="FBF8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Каждый участник понял, что любая технология должна гармонично включиться в образовательный процесс школы и не наносить вред учащимся.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C:\Users\user\Downloads\bad8c13e-7fb6-4d12-af98-0dc49b29d9b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7" y="1758464"/>
            <a:ext cx="4608512" cy="353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Downloads\0e7e6941-786b-4838-9184-057cb0f176a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05" y="1573364"/>
            <a:ext cx="3384376" cy="5168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5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6776" y="5561628"/>
            <a:ext cx="8679207" cy="111195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04374A"/>
                </a:solidFill>
              </a:rPr>
              <a:t>Обзор методов и форм педагогической работы осуществлялся в соответствии с учебными целями и задачами, что позволило добиться их полной реализации. </a:t>
            </a:r>
            <a:endParaRPr lang="ru-RU" sz="2400" b="1" i="1" dirty="0">
              <a:solidFill>
                <a:srgbClr val="04374A"/>
              </a:solidFill>
            </a:endParaRPr>
          </a:p>
        </p:txBody>
      </p:sp>
      <p:pic>
        <p:nvPicPr>
          <p:cNvPr id="9" name="Объект 8" descr="C:\Users\user\Downloads\Сценарий КВН _В мире животных__files\7d18c16b-b1e4-4af0-9d04-9bc2823ff7a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37" y="1700808"/>
            <a:ext cx="5111750" cy="38338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6880" y="88540"/>
            <a:ext cx="700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Урок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русского языка в 7 классе по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теме: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«Деепричастие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6880" y="1700808"/>
            <a:ext cx="3451024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Учащиеся работали на уроке как устно, так и письменно, наблюдалось преобладание поискового характера познавательной деятельности в сочетании с творческим. Урок удался! </a:t>
            </a:r>
          </a:p>
        </p:txBody>
      </p:sp>
    </p:spTree>
    <p:extLst>
      <p:ext uri="{BB962C8B-B14F-4D97-AF65-F5344CB8AC3E}">
        <p14:creationId xmlns:p14="http://schemas.microsoft.com/office/powerpoint/2010/main" val="25430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/>
          </p:cNvSpPr>
          <p:nvPr/>
        </p:nvSpPr>
        <p:spPr>
          <a:xfrm>
            <a:off x="0" y="2284612"/>
            <a:ext cx="3456384" cy="361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7200" b="1" dirty="0">
                <a:solidFill>
                  <a:srgbClr val="FF0000"/>
                </a:solidFill>
              </a:rPr>
              <a:t>3</a:t>
            </a:r>
            <a:r>
              <a:rPr lang="ru-RU" sz="7200" b="1" dirty="0" smtClean="0">
                <a:solidFill>
                  <a:srgbClr val="FF0000"/>
                </a:solidFill>
              </a:rPr>
              <a:t>-й </a:t>
            </a:r>
            <a:r>
              <a:rPr lang="ru-RU" sz="4400" b="1" dirty="0" smtClean="0">
                <a:solidFill>
                  <a:srgbClr val="FF0000"/>
                </a:solidFill>
              </a:rPr>
              <a:t>конкурсный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день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889" y="151915"/>
            <a:ext cx="60464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Методический проект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«Уроки на сцене»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44599"/>
            <a:ext cx="4497828" cy="475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2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333075"/>
            <a:ext cx="4271766" cy="31910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1197836"/>
            <a:ext cx="4983553" cy="39593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8533" y="173168"/>
            <a:ext cx="730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Урок  литературы  в 10 классе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8533" y="1772816"/>
            <a:ext cx="3671379" cy="14046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Отличная профессиональная подготовка!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55333" y="4928588"/>
            <a:ext cx="4096163" cy="15955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Учитель по совести!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60242" y="1700808"/>
            <a:ext cx="3888432" cy="491114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Нам не дано предугадать, как наше слово отзовется…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 если уже сейчас им интересна литература, то в этом, прежде всего, заслуга таких учителей, как </a:t>
            </a:r>
            <a:r>
              <a:rPr lang="ru-RU" sz="2800" dirty="0" err="1" smtClean="0">
                <a:solidFill>
                  <a:schemeClr val="bg1"/>
                </a:solidFill>
              </a:rPr>
              <a:t>Зарема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Рашитхановна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0242" y="116632"/>
            <a:ext cx="74912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Урок-суд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697" y="1608748"/>
            <a:ext cx="4367060" cy="352109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389832" y="3244334"/>
            <a:ext cx="4364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Отличная профессиональная подготовка!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89832" y="3244334"/>
            <a:ext cx="4364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Отличная профессиональная подготовка!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91726" y="5216198"/>
            <a:ext cx="4343402" cy="13434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Работайте как всегда талантливо и сердечно!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8608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34356"/>
            <a:ext cx="8964612" cy="6823644"/>
          </a:xfrm>
        </p:spPr>
      </p:pic>
    </p:spTree>
    <p:extLst>
      <p:ext uri="{BB962C8B-B14F-4D97-AF65-F5344CB8AC3E}">
        <p14:creationId xmlns:p14="http://schemas.microsoft.com/office/powerpoint/2010/main" val="34203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06705"/>
            <a:ext cx="4680520" cy="133669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Урок математики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 10 классе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988840"/>
            <a:ext cx="3384376" cy="4524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Есть замечательное определение такого явления как талант-труд плюс озарение. Эта своеобразная формула </a:t>
            </a:r>
            <a:r>
              <a:rPr lang="ru-RU" sz="2400" b="1" i="1" dirty="0" err="1"/>
              <a:t>применительна</a:t>
            </a:r>
            <a:r>
              <a:rPr lang="ru-RU" sz="2400" b="1" i="1" dirty="0"/>
              <a:t> к тем людям, которые полностью, без остатка, посвящают свою жизнь любимому делу, любимой работе.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8" y="1763652"/>
            <a:ext cx="4536504" cy="490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7236296" cy="1556792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chemeClr val="bg1"/>
                </a:solidFill>
              </a:rPr>
              <a:t>Важнейшая задача </a:t>
            </a:r>
            <a:r>
              <a:rPr lang="ru-RU" sz="3200" i="1" dirty="0" smtClean="0">
                <a:solidFill>
                  <a:schemeClr val="bg1"/>
                </a:solidFill>
              </a:rPr>
              <a:t>цивилизации-</a:t>
            </a:r>
            <a:br>
              <a:rPr lang="ru-RU" sz="3200" i="1" dirty="0" smtClean="0">
                <a:solidFill>
                  <a:schemeClr val="bg1"/>
                </a:solidFill>
              </a:rPr>
            </a:br>
            <a:r>
              <a:rPr lang="ru-RU" sz="3200" i="1" dirty="0" smtClean="0">
                <a:solidFill>
                  <a:schemeClr val="bg1"/>
                </a:solidFill>
              </a:rPr>
              <a:t>научить </a:t>
            </a:r>
            <a:r>
              <a:rPr lang="ru-RU" sz="3200" i="1" dirty="0">
                <a:solidFill>
                  <a:schemeClr val="bg1"/>
                </a:solidFill>
              </a:rPr>
              <a:t>человека мыслить.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br>
              <a:rPr lang="ru-RU" sz="2800" i="1" dirty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                            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0877" y="200862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93869"/>
            <a:ext cx="5616624" cy="429016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00192" y="1993870"/>
            <a:ext cx="2592288" cy="4290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Все это справедливо можно соотнести с именем прекрасного </a:t>
            </a:r>
            <a:r>
              <a:rPr lang="ru-RU" sz="2000" b="1" i="1" dirty="0" err="1"/>
              <a:t>педагога,и</a:t>
            </a:r>
            <a:r>
              <a:rPr lang="ru-RU" sz="2000" b="1" i="1" dirty="0"/>
              <a:t> просто очень доброго и сердечного человека </a:t>
            </a:r>
            <a:r>
              <a:rPr lang="ru-RU" sz="2000" b="1" i="1" dirty="0" err="1"/>
              <a:t>Галии</a:t>
            </a:r>
            <a:r>
              <a:rPr lang="ru-RU" sz="2000" b="1" i="1" dirty="0"/>
              <a:t> </a:t>
            </a:r>
            <a:r>
              <a:rPr lang="ru-RU" sz="2000" b="1" i="1" dirty="0" err="1"/>
              <a:t>Рамазановны</a:t>
            </a:r>
            <a:r>
              <a:rPr lang="ru-RU" sz="2000" b="1" i="1" dirty="0"/>
              <a:t>, учителя математики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23320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56" y="18460"/>
            <a:ext cx="6768752" cy="153203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Задачи методического </a:t>
            </a:r>
            <a:r>
              <a:rPr lang="ru-RU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проекта «Уроки на </a:t>
            </a:r>
            <a:r>
              <a:rPr lang="ru-RU" b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сцене»</a:t>
            </a: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517095" y="5277937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354940" y="523296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288495" y="47445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517095" y="2763337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380020" y="201865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115616" y="1819159"/>
            <a:ext cx="7488831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dirty="0" smtClean="0">
                <a:latin typeface="Arial Black" panose="020B0A04020102020204" pitchFamily="34" charset="0"/>
              </a:rPr>
              <a:t>Повысить </a:t>
            </a:r>
            <a:r>
              <a:rPr lang="ru-RU" dirty="0">
                <a:latin typeface="Arial Black" panose="020B0A04020102020204" pitchFamily="34" charset="0"/>
              </a:rPr>
              <a:t>профессиональную инициативность, </a:t>
            </a:r>
            <a:endParaRPr lang="ru-RU" dirty="0" smtClean="0">
              <a:latin typeface="Arial Black" panose="020B0A04020102020204" pitchFamily="34" charset="0"/>
            </a:endParaRPr>
          </a:p>
          <a:p>
            <a:pPr algn="just" eaLnBrk="0" hangingPunct="0"/>
            <a:r>
              <a:rPr lang="ru-RU" dirty="0" smtClean="0">
                <a:latin typeface="Arial Black" panose="020B0A04020102020204" pitchFamily="34" charset="0"/>
              </a:rPr>
              <a:t>компетентность </a:t>
            </a:r>
            <a:r>
              <a:rPr lang="ru-RU" dirty="0">
                <a:latin typeface="Arial Black" panose="020B0A04020102020204" pitchFamily="34" charset="0"/>
              </a:rPr>
              <a:t>и профессиональное мастерство </a:t>
            </a:r>
            <a:endParaRPr lang="ru-RU" dirty="0" smtClean="0">
              <a:latin typeface="Arial Black" panose="020B0A04020102020204" pitchFamily="34" charset="0"/>
            </a:endParaRPr>
          </a:p>
          <a:p>
            <a:pPr algn="just" eaLnBrk="0" hangingPunct="0"/>
            <a:r>
              <a:rPr lang="ru-RU" dirty="0" smtClean="0">
                <a:latin typeface="Arial Black" panose="020B0A04020102020204" pitchFamily="34" charset="0"/>
              </a:rPr>
              <a:t>педагогов школы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517095" y="3601537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380020" y="298691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340088" y="311739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518683" y="4438150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345361" y="383494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288495" y="39063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517095" y="6138362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288495" y="56049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115616" y="2807311"/>
            <a:ext cx="7344816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4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Активизировать </a:t>
            </a:r>
            <a:r>
              <a:rPr lang="ru-RU" sz="1400" b="1" dirty="0">
                <a:latin typeface="Arial Black" panose="020B0A04020102020204" pitchFamily="34" charset="0"/>
                <a:cs typeface="Aharoni" panose="02010803020104030203" pitchFamily="2" charset="-79"/>
              </a:rPr>
              <a:t>работу педагогов по </a:t>
            </a:r>
            <a:r>
              <a:rPr lang="ru-RU" sz="14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совершенствованию </a:t>
            </a:r>
            <a:r>
              <a:rPr lang="ru-RU" sz="1400" b="1" dirty="0" err="1" smtClean="0">
                <a:latin typeface="Arial Black" panose="020B0A04020102020204" pitchFamily="34" charset="0"/>
                <a:cs typeface="Aharoni" panose="02010803020104030203" pitchFamily="2" charset="-79"/>
              </a:rPr>
              <a:t>учебно</a:t>
            </a:r>
            <a:r>
              <a:rPr lang="ru-RU" sz="14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1400" b="1" dirty="0">
                <a:latin typeface="Arial Black" panose="020B0A04020102020204" pitchFamily="34" charset="0"/>
                <a:cs typeface="Aharoni" panose="02010803020104030203" pitchFamily="2" charset="-79"/>
              </a:rPr>
              <a:t>– воспитательного </a:t>
            </a:r>
            <a:r>
              <a:rPr lang="ru-RU" sz="14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процесса </a:t>
            </a:r>
            <a:r>
              <a:rPr lang="ru-RU" sz="1400" b="1" dirty="0">
                <a:latin typeface="Arial Black" panose="020B0A04020102020204" pitchFamily="34" charset="0"/>
                <a:cs typeface="Aharoni" panose="02010803020104030203" pitchFamily="2" charset="-79"/>
              </a:rPr>
              <a:t>посредством </a:t>
            </a:r>
            <a:r>
              <a:rPr lang="ru-RU" sz="14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реализации современных</a:t>
            </a:r>
          </a:p>
          <a:p>
            <a:pPr algn="just" eaLnBrk="0" hangingPunct="0"/>
            <a:r>
              <a:rPr lang="ru-RU" sz="14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образовательных </a:t>
            </a:r>
            <a:r>
              <a:rPr lang="ru-RU" sz="1400" b="1" dirty="0">
                <a:latin typeface="Arial Black" panose="020B0A04020102020204" pitchFamily="34" charset="0"/>
                <a:cs typeface="Aharoni" panose="02010803020104030203" pitchFamily="2" charset="-79"/>
              </a:rPr>
              <a:t>технологий и компетентного </a:t>
            </a:r>
            <a:r>
              <a:rPr lang="ru-RU" sz="14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подхода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115617" y="3602036"/>
            <a:ext cx="787605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dirty="0">
                <a:latin typeface="Arial Black" panose="020B0A04020102020204" pitchFamily="34" charset="0"/>
              </a:rPr>
              <a:t>Показать использования специальных методов, </a:t>
            </a:r>
            <a:r>
              <a:rPr lang="ru-RU" dirty="0" smtClean="0">
                <a:latin typeface="Arial Black" panose="020B0A04020102020204" pitchFamily="34" charset="0"/>
              </a:rPr>
              <a:t>приемов</a:t>
            </a:r>
          </a:p>
          <a:p>
            <a:pPr algn="just" eaLnBrk="0" hangingPunct="0"/>
            <a:r>
              <a:rPr lang="ru-RU" dirty="0" smtClean="0">
                <a:latin typeface="Arial Black" panose="020B0A04020102020204" pitchFamily="34" charset="0"/>
              </a:rPr>
              <a:t>и </a:t>
            </a:r>
            <a:r>
              <a:rPr lang="ru-RU" dirty="0">
                <a:latin typeface="Arial Black" panose="020B0A04020102020204" pitchFamily="34" charset="0"/>
              </a:rPr>
              <a:t>средств обучения (в том числе </a:t>
            </a:r>
            <a:r>
              <a:rPr lang="ru-RU" dirty="0" smtClean="0">
                <a:latin typeface="Arial Black" panose="020B0A04020102020204" pitchFamily="34" charset="0"/>
              </a:rPr>
              <a:t>компьютерные</a:t>
            </a:r>
          </a:p>
          <a:p>
            <a:pPr algn="just" eaLnBrk="0" hangingPunct="0"/>
            <a:r>
              <a:rPr lang="ru-RU" dirty="0" smtClean="0">
                <a:latin typeface="Arial Black" panose="020B0A04020102020204" pitchFamily="34" charset="0"/>
              </a:rPr>
              <a:t>технологии)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115616" y="4721759"/>
            <a:ext cx="7704856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600" dirty="0" smtClean="0">
                <a:latin typeface="Arial Black" panose="020B0A04020102020204" pitchFamily="34" charset="0"/>
              </a:rPr>
              <a:t>Выявить</a:t>
            </a:r>
            <a:r>
              <a:rPr lang="ru-RU" sz="1600" dirty="0">
                <a:latin typeface="Arial Black" panose="020B0A04020102020204" pitchFamily="34" charset="0"/>
              </a:rPr>
              <a:t>, поддержать и поощрить творчески </a:t>
            </a:r>
            <a:r>
              <a:rPr lang="ru-RU" sz="1600" dirty="0" smtClean="0">
                <a:latin typeface="Arial Black" panose="020B0A04020102020204" pitchFamily="34" charset="0"/>
              </a:rPr>
              <a:t>работающих</a:t>
            </a:r>
          </a:p>
          <a:p>
            <a:pPr algn="just" eaLnBrk="0" hangingPunct="0"/>
            <a:r>
              <a:rPr lang="ru-RU" sz="1600" dirty="0" smtClean="0">
                <a:latin typeface="Arial Black" panose="020B0A04020102020204" pitchFamily="34" charset="0"/>
              </a:rPr>
              <a:t>педагогов</a:t>
            </a:r>
            <a:r>
              <a:rPr lang="ru-RU" sz="1600" dirty="0">
                <a:latin typeface="Arial Black" panose="020B0A04020102020204" pitchFamily="34" charset="0"/>
              </a:rPr>
              <a:t>, с целью распространения успешных </a:t>
            </a:r>
            <a:r>
              <a:rPr lang="ru-RU" sz="1600" dirty="0" smtClean="0">
                <a:latin typeface="Arial Black" panose="020B0A04020102020204" pitchFamily="34" charset="0"/>
              </a:rPr>
              <a:t>образцов</a:t>
            </a:r>
          </a:p>
          <a:p>
            <a:pPr algn="just" eaLnBrk="0" hangingPunct="0"/>
            <a:r>
              <a:rPr lang="ru-RU" sz="1600" dirty="0" smtClean="0">
                <a:latin typeface="Arial Black" panose="020B0A04020102020204" pitchFamily="34" charset="0"/>
              </a:rPr>
              <a:t>инновационной практики использования на уроках</a:t>
            </a:r>
          </a:p>
          <a:p>
            <a:pPr algn="just" eaLnBrk="0" hangingPunct="0"/>
            <a:r>
              <a:rPr lang="ru-RU" sz="1600" dirty="0" smtClean="0">
                <a:latin typeface="Arial Black" panose="020B0A04020102020204" pitchFamily="34" charset="0"/>
              </a:rPr>
              <a:t>и во внеурочных занятиях современных образовательных </a:t>
            </a:r>
          </a:p>
          <a:p>
            <a:pPr algn="just" eaLnBrk="0" hangingPunct="0"/>
            <a:r>
              <a:rPr lang="ru-RU" sz="1600" dirty="0" smtClean="0">
                <a:latin typeface="Arial Black" panose="020B0A04020102020204" pitchFamily="34" charset="0"/>
              </a:rPr>
              <a:t>технологий </a:t>
            </a:r>
            <a:r>
              <a:rPr lang="ru-RU" sz="1600" dirty="0">
                <a:latin typeface="Arial Black" panose="020B0A04020102020204" pitchFamily="34" charset="0"/>
              </a:rPr>
              <a:t>в рамках реализации и внедрения ФГОС</a:t>
            </a:r>
            <a:r>
              <a:rPr lang="ru-RU" sz="1600" dirty="0" smtClean="0">
                <a:latin typeface="Arial Black" panose="020B0A04020102020204" pitchFamily="34" charset="0"/>
              </a:rPr>
              <a:t>,</a:t>
            </a:r>
          </a:p>
          <a:p>
            <a:pPr algn="just" eaLnBrk="0" hangingPunct="0"/>
            <a:r>
              <a:rPr lang="ru-RU" sz="1600" dirty="0" smtClean="0">
                <a:latin typeface="Arial Black" panose="020B0A04020102020204" pitchFamily="34" charset="0"/>
              </a:rPr>
              <a:t>Стимулирование дальнейшего </a:t>
            </a:r>
            <a:r>
              <a:rPr lang="ru-RU" sz="1600" dirty="0">
                <a:latin typeface="Arial Black" panose="020B0A04020102020204" pitchFamily="34" charset="0"/>
              </a:rPr>
              <a:t>профессионального роста </a:t>
            </a:r>
            <a:r>
              <a:rPr lang="ru-RU" sz="1600" dirty="0" smtClean="0">
                <a:latin typeface="Arial Black" panose="020B0A04020102020204" pitchFamily="34" charset="0"/>
              </a:rPr>
              <a:t>учителей. 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Картинки по запросу символ учитель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символ учитель года"/>
          <p:cNvSpPr>
            <a:spLocks noChangeAspect="1" noChangeArrowheads="1"/>
          </p:cNvSpPr>
          <p:nvPr/>
        </p:nvSpPr>
        <p:spPr bwMode="auto">
          <a:xfrm>
            <a:off x="307975" y="397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символ учитель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687117"/>
            <a:ext cx="4601569" cy="4982243"/>
          </a:xfrm>
          <a:ln w="762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</a:rPr>
              <a:t>Сацита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Турпаловна</a:t>
            </a:r>
            <a:r>
              <a:rPr lang="ru-RU" sz="3200" b="1" i="1" dirty="0" smtClean="0">
                <a:solidFill>
                  <a:srgbClr val="FF0000"/>
                </a:solidFill>
              </a:rPr>
              <a:t> удивительный человек, который испытывает потребность в коммуникативной и организаторской деятельности и активно стремиться к ней.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0648"/>
            <a:ext cx="877735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cs typeface="Aharoni" panose="02010803020104030203" pitchFamily="2" charset="-79"/>
              </a:rPr>
              <a:t>Восхитительные моменты </a:t>
            </a:r>
            <a:endParaRPr lang="ru-RU" sz="5400" b="1" dirty="0">
              <a:solidFill>
                <a:srgbClr val="00B050"/>
              </a:solidFill>
              <a:cs typeface="Aharoni" panose="02010803020104030203" pitchFamily="2" charset="-79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4" t="23077" r="30916" b="26154"/>
          <a:stretch/>
        </p:blipFill>
        <p:spPr>
          <a:xfrm>
            <a:off x="5860518" y="1687117"/>
            <a:ext cx="3096344" cy="498224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654073" y="4823441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10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95536" y="0"/>
            <a:ext cx="7416824" cy="2708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«Сердце отдаю детям»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673914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Сегодня много пишут и говорят об </a:t>
            </a:r>
            <a:r>
              <a:rPr lang="ru-RU" sz="3200" b="1" dirty="0">
                <a:solidFill>
                  <a:srgbClr val="FF0000"/>
                </a:solidFill>
              </a:rPr>
              <a:t>инновационных процессах, о модернизации образования. Во главу угла </a:t>
            </a:r>
            <a:r>
              <a:rPr lang="ru-RU" sz="3200" b="1" dirty="0" smtClean="0">
                <a:solidFill>
                  <a:srgbClr val="FF0000"/>
                </a:solidFill>
              </a:rPr>
              <a:t>поставлен </a:t>
            </a:r>
            <a:r>
              <a:rPr lang="ru-RU" sz="3200" b="1" dirty="0" smtClean="0"/>
              <a:t>УЧЕНИК.  </a:t>
            </a:r>
            <a:r>
              <a:rPr lang="ru-RU" sz="3200" b="1" dirty="0" smtClean="0">
                <a:solidFill>
                  <a:srgbClr val="FF0000"/>
                </a:solidFill>
              </a:rPr>
              <a:t>И </a:t>
            </a:r>
            <a:r>
              <a:rPr lang="ru-RU" sz="3200" b="1" dirty="0">
                <a:solidFill>
                  <a:srgbClr val="FF0000"/>
                </a:solidFill>
              </a:rPr>
              <a:t>все инновации связаны именно с ним, с нашим учеником.  Именно поэтому многие лучшие педагоги встают на стезю творческого поиска, эксперимента, занимаются инновационной </a:t>
            </a:r>
            <a:r>
              <a:rPr lang="ru-RU" sz="3200" b="1" dirty="0" smtClean="0">
                <a:solidFill>
                  <a:srgbClr val="FF0000"/>
                </a:solidFill>
              </a:rPr>
              <a:t>деятельностью.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7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1556792"/>
            <a:ext cx="3168352" cy="530120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К таким педагогам относятся и наши участники проекта «Уроки на </a:t>
            </a:r>
            <a:r>
              <a:rPr lang="ru-RU" sz="3200" dirty="0" smtClean="0">
                <a:solidFill>
                  <a:srgbClr val="FF0000"/>
                </a:solidFill>
              </a:rPr>
              <a:t>сцене».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Дала т1аьхье </a:t>
            </a:r>
            <a:r>
              <a:rPr lang="ru-RU" sz="3200" dirty="0" err="1">
                <a:solidFill>
                  <a:srgbClr val="FF0000"/>
                </a:solidFill>
              </a:rPr>
              <a:t>беркате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йойла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вай</a:t>
            </a:r>
            <a:r>
              <a:rPr lang="ru-RU" sz="3200" dirty="0">
                <a:solidFill>
                  <a:srgbClr val="FF0000"/>
                </a:solidFill>
              </a:rPr>
              <a:t>!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0198"/>
            <a:ext cx="9130644" cy="1536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Свет и добро в образовании</a:t>
            </a:r>
            <a:endParaRPr lang="ru-RU" sz="4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554461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7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Момент волнения 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716"/>
            <a:ext cx="5568949" cy="4176712"/>
          </a:xfrm>
        </p:spPr>
      </p:pic>
      <p:sp>
        <p:nvSpPr>
          <p:cNvPr id="3" name="Прямоугольник 2"/>
          <p:cNvSpPr/>
          <p:nvPr/>
        </p:nvSpPr>
        <p:spPr>
          <a:xfrm>
            <a:off x="6156176" y="1700808"/>
            <a:ext cx="2664296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 декабря 2023 года в ГБОУ «Центр образования города Гудермес» состоялось торжественное открытие реализации методического проекта  «Уроки на сцене».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595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>
          <a:xfrm>
            <a:off x="-9685584" y="527598"/>
            <a:ext cx="6912768" cy="133669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44824"/>
            <a:ext cx="8208912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И что он может дать обычному учителю, приходящему каждый день в школу и находящемуся в ней по 10-12 часов?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812" y="19848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Так нужен ли конкурс?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8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916832"/>
            <a:ext cx="8136904" cy="4650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Несмотря на это в нашей школе нашлись люди, которые однозначно сказали : «Да, такие конкурсы нужны! 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 итогам этого конкурса мы смогли найти многих учителей, работающих прекрасно, чутко реагирующих на запросы общества, выдвигающие новые технологии в образовании. Они не зависают, не суетятся, не «располагают» публику, они веруют в то, делают, и заставляют верить тех, кто с ними работает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tx1"/>
                </a:solidFill>
              </a:rPr>
              <a:t>Так нужен ли конкурс?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3894" y="1700808"/>
            <a:ext cx="8712968" cy="489654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Всего приняли участие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11 учителей</a:t>
            </a:r>
          </a:p>
          <a:p>
            <a:pPr algn="just"/>
            <a:r>
              <a:rPr lang="ru-RU" dirty="0" smtClean="0">
                <a:solidFill>
                  <a:srgbClr val="04374A"/>
                </a:solidFill>
                <a:latin typeface="Arial Black" panose="020B0A04020102020204" pitchFamily="34" charset="0"/>
              </a:rPr>
              <a:t>Воспитателей ШПД - </a:t>
            </a:r>
            <a:r>
              <a:rPr lang="ru-RU" dirty="0">
                <a:solidFill>
                  <a:srgbClr val="04374A"/>
                </a:solidFill>
                <a:latin typeface="Arial Black" panose="020B0A04020102020204" pitchFamily="34" charset="0"/>
              </a:rPr>
              <a:t>9</a:t>
            </a:r>
            <a:r>
              <a:rPr lang="ru-RU" dirty="0" smtClean="0">
                <a:solidFill>
                  <a:srgbClr val="04374A"/>
                </a:solidFill>
                <a:latin typeface="Arial Black" panose="020B0A04020102020204" pitchFamily="34" charset="0"/>
              </a:rPr>
              <a:t> чел.</a:t>
            </a:r>
          </a:p>
          <a:p>
            <a:r>
              <a:rPr lang="ru-RU" dirty="0" smtClean="0">
                <a:solidFill>
                  <a:srgbClr val="04374A"/>
                </a:solidFill>
                <a:latin typeface="Arial Black" panose="020B0A04020102020204" pitchFamily="34" charset="0"/>
              </a:rPr>
              <a:t>Учителя-ассистенты – 3 чел.</a:t>
            </a:r>
          </a:p>
          <a:p>
            <a:r>
              <a:rPr lang="ru-RU" dirty="0" smtClean="0">
                <a:solidFill>
                  <a:srgbClr val="04374A"/>
                </a:solidFill>
                <a:latin typeface="Arial Black" panose="020B0A04020102020204" pitchFamily="34" charset="0"/>
              </a:rPr>
              <a:t>Члены жюри – 6 чел.</a:t>
            </a:r>
          </a:p>
          <a:p>
            <a:r>
              <a:rPr lang="ru-RU" dirty="0" smtClean="0">
                <a:solidFill>
                  <a:srgbClr val="04374A"/>
                </a:solidFill>
                <a:latin typeface="Arial Black" panose="020B0A04020102020204" pitchFamily="34" charset="0"/>
              </a:rPr>
              <a:t>Музыкальное сопровождение -1чел.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37942" y="-24458"/>
            <a:ext cx="6696744" cy="11824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Методический проект </a:t>
            </a:r>
            <a:r>
              <a:rPr lang="ru-RU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«Уроки на сцене»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1556792"/>
            <a:ext cx="3563888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Так нужен ли конкурс ?</a:t>
            </a:r>
          </a:p>
          <a:p>
            <a:pPr marL="0" indent="0">
              <a:buNone/>
            </a:pPr>
            <a:r>
              <a:rPr lang="ru-RU" b="1" dirty="0" smtClean="0"/>
              <a:t>И что он может дать обычному учителю, приходящему каждый день в школу и находящемуся в ней 10-12 часов?</a:t>
            </a:r>
            <a:endParaRPr lang="ru-RU" b="1" dirty="0"/>
          </a:p>
        </p:txBody>
      </p:sp>
      <p:pic>
        <p:nvPicPr>
          <p:cNvPr id="5" name="Рисунок 4" descr="C:\Users\user\Downloads\Сценарий КВН _В мире животных__files\687e95e1-9504-455f-bfad-5a36b17084b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15" r="-6261" b="1"/>
          <a:stretch/>
        </p:blipFill>
        <p:spPr bwMode="auto">
          <a:xfrm>
            <a:off x="395536" y="188640"/>
            <a:ext cx="4968552" cy="5976664"/>
          </a:xfrm>
          <a:prstGeom prst="round1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c853dc6d37c902d14c85381b1ec4214dc4356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4557</TotalTime>
  <Words>1514</Words>
  <Application>Microsoft Office PowerPoint</Application>
  <PresentationFormat>Экран (4:3)</PresentationFormat>
  <Paragraphs>183</Paragraphs>
  <Slides>42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Batang</vt:lpstr>
      <vt:lpstr>Aharoni</vt:lpstr>
      <vt:lpstr>Arial</vt:lpstr>
      <vt:lpstr>Arial Black</vt:lpstr>
      <vt:lpstr>Calibri</vt:lpstr>
      <vt:lpstr>Times New Roman</vt:lpstr>
      <vt:lpstr>Тема Office</vt:lpstr>
      <vt:lpstr>2023-год  педагога и наставника</vt:lpstr>
      <vt:lpstr>реализации методического проекта «Уроки на сцене»</vt:lpstr>
      <vt:lpstr>«УРОКИ НА СЦЕНЕ»</vt:lpstr>
      <vt:lpstr>Задачи методического проекта «Уроки на сцене»</vt:lpstr>
      <vt:lpstr>Момент волнения </vt:lpstr>
      <vt:lpstr>Презентация PowerPoint</vt:lpstr>
      <vt:lpstr>Так нужен ли конкурс?</vt:lpstr>
      <vt:lpstr>Заголовок слайда</vt:lpstr>
      <vt:lpstr>Презентация PowerPoint</vt:lpstr>
      <vt:lpstr>Методический проект «Уроки на сцене»</vt:lpstr>
      <vt:lpstr>В рамках межшкольного взаимодействия  посещены уроки и внеурочные занятия:</vt:lpstr>
      <vt:lpstr>Подведение итогов </vt:lpstr>
      <vt:lpstr>Обработка результатов посещения уроков и внеурочных занятий</vt:lpstr>
      <vt:lpstr>Педагогические                технологии</vt:lpstr>
      <vt:lpstr>Презентация PowerPoint</vt:lpstr>
      <vt:lpstr>Урок  литературы в 6 классе по теме: «Великое. Мощное. Святое»</vt:lpstr>
      <vt:lpstr>Презентация PowerPoint</vt:lpstr>
      <vt:lpstr>    2023- чу шарахь, гӀуран беттан шолг1ачу дийнахь дуьйна йолийна методически декада " Сцени т1ехь урок"      Нохчийн меттан хьехархочо Исакова Л.Н.  йиллина урок йелира, 6Б классера дешархошца.</vt:lpstr>
      <vt:lpstr>Технология проблемного обучения</vt:lpstr>
      <vt:lpstr>   Я - педагог!</vt:lpstr>
      <vt:lpstr>   Я - педагог!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Интегрированный урок  в 4а классе</vt:lpstr>
      <vt:lpstr>.  </vt:lpstr>
      <vt:lpstr>Презентация PowerPoint</vt:lpstr>
      <vt:lpstr>Мастер- класс  «Применение современных технологий на уроках в начальной школе». </vt:lpstr>
      <vt:lpstr>Технология проблемного обучения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математики  в 10 классе </vt:lpstr>
      <vt:lpstr>Важнейшая задача цивилизации- научить человека мыслить.                              </vt:lpstr>
      <vt:lpstr>Презентация PowerPoint</vt:lpstr>
      <vt:lpstr>Презентация PowerPoint</vt:lpstr>
      <vt:lpstr>К таким педагогам относятся и наши участники проекта «Уроки на сцене». Дала т1аьхье беркате йойла вай!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будущего</dc:title>
  <dc:creator>obstinate</dc:creator>
  <dc:description>Шаблон презентации с сайта https://presentation-creation.ru/</dc:description>
  <cp:lastModifiedBy>user</cp:lastModifiedBy>
  <cp:revision>1138</cp:revision>
  <dcterms:created xsi:type="dcterms:W3CDTF">2018-02-25T09:09:03Z</dcterms:created>
  <dcterms:modified xsi:type="dcterms:W3CDTF">2023-12-18T16:15:15Z</dcterms:modified>
</cp:coreProperties>
</file>