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9" r:id="rId4"/>
    <p:sldId id="302" r:id="rId5"/>
    <p:sldId id="304" r:id="rId6"/>
    <p:sldId id="303" r:id="rId7"/>
    <p:sldId id="261" r:id="rId8"/>
    <p:sldId id="275" r:id="rId9"/>
    <p:sldId id="276" r:id="rId10"/>
    <p:sldId id="297" r:id="rId11"/>
    <p:sldId id="296" r:id="rId12"/>
    <p:sldId id="305" r:id="rId13"/>
    <p:sldId id="294" r:id="rId14"/>
    <p:sldId id="292" r:id="rId15"/>
    <p:sldId id="281" r:id="rId16"/>
    <p:sldId id="284" r:id="rId17"/>
    <p:sldId id="272" r:id="rId18"/>
    <p:sldId id="285" r:id="rId19"/>
    <p:sldId id="301" r:id="rId20"/>
    <p:sldId id="293" r:id="rId21"/>
    <p:sldId id="298" r:id="rId22"/>
    <p:sldId id="295" r:id="rId23"/>
    <p:sldId id="260" r:id="rId24"/>
    <p:sldId id="299" r:id="rId25"/>
    <p:sldId id="288" r:id="rId26"/>
    <p:sldId id="269" r:id="rId27"/>
    <p:sldId id="300" r:id="rId28"/>
    <p:sldId id="27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6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DFF962-7354-422E-81B5-F68924188D6D}" type="doc">
      <dgm:prSet loTypeId="urn:microsoft.com/office/officeart/2005/8/layout/chevron2" loCatId="list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DE2AAFB0-1273-4EB9-AD79-7F60097312DC}">
      <dgm:prSet phldrT="[Текст]"/>
      <dgm:spPr/>
      <dgm:t>
        <a:bodyPr/>
        <a:lstStyle/>
        <a:p>
          <a:endParaRPr lang="ru-RU" dirty="0"/>
        </a:p>
      </dgm:t>
    </dgm:pt>
    <dgm:pt modelId="{DBEAFD5D-BB0A-4F1D-8DE6-EB5B89C77314}" type="parTrans" cxnId="{08D06233-58A7-4C82-9D89-0661E88B06CE}">
      <dgm:prSet/>
      <dgm:spPr/>
      <dgm:t>
        <a:bodyPr/>
        <a:lstStyle/>
        <a:p>
          <a:endParaRPr lang="ru-RU"/>
        </a:p>
      </dgm:t>
    </dgm:pt>
    <dgm:pt modelId="{CF26AC9C-091D-440E-96BA-821504D42885}" type="sibTrans" cxnId="{08D06233-58A7-4C82-9D89-0661E88B06CE}">
      <dgm:prSet/>
      <dgm:spPr/>
      <dgm:t>
        <a:bodyPr/>
        <a:lstStyle/>
        <a:p>
          <a:endParaRPr lang="ru-RU"/>
        </a:p>
      </dgm:t>
    </dgm:pt>
    <dgm:pt modelId="{F1DDEB2E-69F5-449D-83A0-7C9DE8712C80}">
      <dgm:prSet phldrT="[Текст]"/>
      <dgm:spPr/>
      <dgm:t>
        <a:bodyPr/>
        <a:lstStyle/>
        <a:p>
          <a:r>
            <a:rPr lang="ru-RU" dirty="0" smtClean="0"/>
            <a:t>Выбор из базы теорию</a:t>
          </a:r>
          <a:r>
            <a:rPr lang="en-US" dirty="0" smtClean="0"/>
            <a:t>/</a:t>
          </a:r>
          <a:r>
            <a:rPr lang="ru-RU" dirty="0" smtClean="0"/>
            <a:t>задания</a:t>
          </a:r>
          <a:endParaRPr lang="ru-RU" dirty="0"/>
        </a:p>
      </dgm:t>
    </dgm:pt>
    <dgm:pt modelId="{0E02C870-3DEB-4F66-88C7-824614CF78E6}" type="parTrans" cxnId="{919B6C68-E01C-4D3A-A140-A320CDD13180}">
      <dgm:prSet/>
      <dgm:spPr/>
      <dgm:t>
        <a:bodyPr/>
        <a:lstStyle/>
        <a:p>
          <a:endParaRPr lang="ru-RU"/>
        </a:p>
      </dgm:t>
    </dgm:pt>
    <dgm:pt modelId="{E70F8A51-D076-4BF3-905A-FDA18B60B907}" type="sibTrans" cxnId="{919B6C68-E01C-4D3A-A140-A320CDD13180}">
      <dgm:prSet/>
      <dgm:spPr/>
      <dgm:t>
        <a:bodyPr/>
        <a:lstStyle/>
        <a:p>
          <a:endParaRPr lang="ru-RU"/>
        </a:p>
      </dgm:t>
    </dgm:pt>
    <dgm:pt modelId="{36C5F8B2-FD95-40B1-9BD0-1FBC4E1D38B3}">
      <dgm:prSet phldrT="[Текст]"/>
      <dgm:spPr/>
      <dgm:t>
        <a:bodyPr/>
        <a:lstStyle/>
        <a:p>
          <a:endParaRPr lang="ru-RU" dirty="0"/>
        </a:p>
      </dgm:t>
    </dgm:pt>
    <dgm:pt modelId="{5A399EE5-AD45-47CE-A317-7B361D5ECE35}" type="parTrans" cxnId="{3BCF1821-3E6F-4BC0-A35D-EDB37B69F849}">
      <dgm:prSet/>
      <dgm:spPr/>
      <dgm:t>
        <a:bodyPr/>
        <a:lstStyle/>
        <a:p>
          <a:endParaRPr lang="ru-RU"/>
        </a:p>
      </dgm:t>
    </dgm:pt>
    <dgm:pt modelId="{6B068FD1-45D3-4958-A00C-E315CAD94F31}" type="sibTrans" cxnId="{3BCF1821-3E6F-4BC0-A35D-EDB37B69F849}">
      <dgm:prSet/>
      <dgm:spPr/>
      <dgm:t>
        <a:bodyPr/>
        <a:lstStyle/>
        <a:p>
          <a:endParaRPr lang="ru-RU"/>
        </a:p>
      </dgm:t>
    </dgm:pt>
    <dgm:pt modelId="{6EFF60B8-6626-4369-9630-6834E9E0D8BD}">
      <dgm:prSet phldrT="[Текст]"/>
      <dgm:spPr/>
      <dgm:t>
        <a:bodyPr/>
        <a:lstStyle/>
        <a:p>
          <a:r>
            <a:rPr lang="ru-RU" dirty="0" smtClean="0"/>
            <a:t>Создание проверочной работы</a:t>
          </a:r>
          <a:endParaRPr lang="ru-RU" dirty="0"/>
        </a:p>
      </dgm:t>
    </dgm:pt>
    <dgm:pt modelId="{F63F3D9D-2CD3-4194-AFBE-54811D5C00D5}" type="parTrans" cxnId="{EC1824B5-70BA-4746-B179-6FE1F64A396E}">
      <dgm:prSet/>
      <dgm:spPr/>
      <dgm:t>
        <a:bodyPr/>
        <a:lstStyle/>
        <a:p>
          <a:endParaRPr lang="ru-RU"/>
        </a:p>
      </dgm:t>
    </dgm:pt>
    <dgm:pt modelId="{27D2BD25-832F-44E9-B650-F77F6F148211}" type="sibTrans" cxnId="{EC1824B5-70BA-4746-B179-6FE1F64A396E}">
      <dgm:prSet/>
      <dgm:spPr/>
      <dgm:t>
        <a:bodyPr/>
        <a:lstStyle/>
        <a:p>
          <a:endParaRPr lang="ru-RU"/>
        </a:p>
      </dgm:t>
    </dgm:pt>
    <dgm:pt modelId="{A3EEF3B0-A76A-41AC-A5C0-909835CD6881}">
      <dgm:prSet phldrT="[Текст]"/>
      <dgm:spPr/>
      <dgm:t>
        <a:bodyPr/>
        <a:lstStyle/>
        <a:p>
          <a:endParaRPr lang="ru-RU" dirty="0"/>
        </a:p>
      </dgm:t>
    </dgm:pt>
    <dgm:pt modelId="{4619DCBE-43C0-4620-B434-4DAF4D5DA06B}" type="parTrans" cxnId="{2B08DB7E-C915-44DA-94EA-CDE389B5907D}">
      <dgm:prSet/>
      <dgm:spPr/>
      <dgm:t>
        <a:bodyPr/>
        <a:lstStyle/>
        <a:p>
          <a:endParaRPr lang="ru-RU"/>
        </a:p>
      </dgm:t>
    </dgm:pt>
    <dgm:pt modelId="{89642576-D9B4-475A-B550-98DC32CFFE97}" type="sibTrans" cxnId="{2B08DB7E-C915-44DA-94EA-CDE389B5907D}">
      <dgm:prSet/>
      <dgm:spPr/>
      <dgm:t>
        <a:bodyPr/>
        <a:lstStyle/>
        <a:p>
          <a:endParaRPr lang="ru-RU"/>
        </a:p>
      </dgm:t>
    </dgm:pt>
    <dgm:pt modelId="{9435C831-66B9-4734-A14A-DEB2C3035817}">
      <dgm:prSet phldrT="[Текст]"/>
      <dgm:spPr/>
      <dgm:t>
        <a:bodyPr/>
        <a:lstStyle/>
        <a:p>
          <a:r>
            <a:rPr lang="ru-RU" dirty="0" smtClean="0"/>
            <a:t>Выдача работы</a:t>
          </a:r>
          <a:endParaRPr lang="ru-RU" dirty="0"/>
        </a:p>
      </dgm:t>
    </dgm:pt>
    <dgm:pt modelId="{98EF449D-1821-491F-9191-6AB0CB31A659}" type="parTrans" cxnId="{672EC89F-3EE2-4FF6-96FA-28779A805A7C}">
      <dgm:prSet/>
      <dgm:spPr/>
      <dgm:t>
        <a:bodyPr/>
        <a:lstStyle/>
        <a:p>
          <a:endParaRPr lang="ru-RU"/>
        </a:p>
      </dgm:t>
    </dgm:pt>
    <dgm:pt modelId="{D308EECD-81BF-4056-98AE-2372A8E3F99C}" type="sibTrans" cxnId="{672EC89F-3EE2-4FF6-96FA-28779A805A7C}">
      <dgm:prSet/>
      <dgm:spPr/>
      <dgm:t>
        <a:bodyPr/>
        <a:lstStyle/>
        <a:p>
          <a:endParaRPr lang="ru-RU"/>
        </a:p>
      </dgm:t>
    </dgm:pt>
    <dgm:pt modelId="{86851CD4-6E32-4C0C-88FC-3BC05BC57D9D}">
      <dgm:prSet/>
      <dgm:spPr/>
      <dgm:t>
        <a:bodyPr/>
        <a:lstStyle/>
        <a:p>
          <a:endParaRPr lang="ru-RU" dirty="0"/>
        </a:p>
      </dgm:t>
    </dgm:pt>
    <dgm:pt modelId="{C78230C9-D309-4BE6-B97A-C0043BBDC842}" type="parTrans" cxnId="{1E75E9D2-1103-4E4B-ACBE-2717FE150260}">
      <dgm:prSet/>
      <dgm:spPr/>
      <dgm:t>
        <a:bodyPr/>
        <a:lstStyle/>
        <a:p>
          <a:endParaRPr lang="ru-RU"/>
        </a:p>
      </dgm:t>
    </dgm:pt>
    <dgm:pt modelId="{FF6FFC4E-6CD0-494E-9570-5960012A5235}" type="sibTrans" cxnId="{1E75E9D2-1103-4E4B-ACBE-2717FE150260}">
      <dgm:prSet/>
      <dgm:spPr/>
      <dgm:t>
        <a:bodyPr/>
        <a:lstStyle/>
        <a:p>
          <a:endParaRPr lang="ru-RU"/>
        </a:p>
      </dgm:t>
    </dgm:pt>
    <dgm:pt modelId="{3BA1F409-9A82-468B-A20B-999030EB77D2}">
      <dgm:prSet/>
      <dgm:spPr/>
      <dgm:t>
        <a:bodyPr/>
        <a:lstStyle/>
        <a:p>
          <a:endParaRPr lang="ru-RU" dirty="0"/>
        </a:p>
      </dgm:t>
    </dgm:pt>
    <dgm:pt modelId="{5CCE9839-0A70-415A-B983-FF2E41A4CCC0}" type="parTrans" cxnId="{97125D87-4CAE-44CC-AAEB-13FB697F2E0A}">
      <dgm:prSet/>
      <dgm:spPr/>
      <dgm:t>
        <a:bodyPr/>
        <a:lstStyle/>
        <a:p>
          <a:endParaRPr lang="ru-RU"/>
        </a:p>
      </dgm:t>
    </dgm:pt>
    <dgm:pt modelId="{B67D5D24-FE21-4994-947B-BEF2AFD271CF}" type="sibTrans" cxnId="{97125D87-4CAE-44CC-AAEB-13FB697F2E0A}">
      <dgm:prSet/>
      <dgm:spPr/>
      <dgm:t>
        <a:bodyPr/>
        <a:lstStyle/>
        <a:p>
          <a:endParaRPr lang="ru-RU"/>
        </a:p>
      </dgm:t>
    </dgm:pt>
    <dgm:pt modelId="{16B2B1B1-AC68-4ADA-A2BA-342358685EEA}">
      <dgm:prSet/>
      <dgm:spPr/>
      <dgm:t>
        <a:bodyPr/>
        <a:lstStyle/>
        <a:p>
          <a:r>
            <a:rPr lang="ru-RU" dirty="0" smtClean="0"/>
            <a:t>Автоматическая проверка работ и статистика</a:t>
          </a:r>
          <a:endParaRPr lang="ru-RU" dirty="0"/>
        </a:p>
      </dgm:t>
    </dgm:pt>
    <dgm:pt modelId="{A00CCB88-39BB-48E0-B228-102C781A338F}" type="parTrans" cxnId="{94DDA113-E353-41B2-8EF9-796D82983753}">
      <dgm:prSet/>
      <dgm:spPr/>
      <dgm:t>
        <a:bodyPr/>
        <a:lstStyle/>
        <a:p>
          <a:endParaRPr lang="ru-RU"/>
        </a:p>
      </dgm:t>
    </dgm:pt>
    <dgm:pt modelId="{60CC84B6-712B-45CF-B0D3-B6BCC36FA61F}" type="sibTrans" cxnId="{94DDA113-E353-41B2-8EF9-796D82983753}">
      <dgm:prSet/>
      <dgm:spPr/>
      <dgm:t>
        <a:bodyPr/>
        <a:lstStyle/>
        <a:p>
          <a:endParaRPr lang="ru-RU"/>
        </a:p>
      </dgm:t>
    </dgm:pt>
    <dgm:pt modelId="{4582C6FD-204E-4BB0-B0BD-11F5A509D8DB}">
      <dgm:prSet/>
      <dgm:spPr/>
      <dgm:t>
        <a:bodyPr/>
        <a:lstStyle/>
        <a:p>
          <a:r>
            <a:rPr lang="ru-RU" smtClean="0"/>
            <a:t>Выставление оценок в электронный журнал</a:t>
          </a:r>
          <a:endParaRPr lang="ru-RU"/>
        </a:p>
      </dgm:t>
    </dgm:pt>
    <dgm:pt modelId="{D0F06DCD-636A-4B14-B575-F00F8F43D459}" type="parTrans" cxnId="{F1362FDF-21C1-4DF6-8262-89D567D95F01}">
      <dgm:prSet/>
      <dgm:spPr/>
      <dgm:t>
        <a:bodyPr/>
        <a:lstStyle/>
        <a:p>
          <a:endParaRPr lang="ru-RU"/>
        </a:p>
      </dgm:t>
    </dgm:pt>
    <dgm:pt modelId="{71E14ADF-2D70-4F73-AED4-D7E7C752AA88}" type="sibTrans" cxnId="{F1362FDF-21C1-4DF6-8262-89D567D95F01}">
      <dgm:prSet/>
      <dgm:spPr/>
      <dgm:t>
        <a:bodyPr/>
        <a:lstStyle/>
        <a:p>
          <a:endParaRPr lang="ru-RU"/>
        </a:p>
      </dgm:t>
    </dgm:pt>
    <dgm:pt modelId="{0D83B91B-3143-4FF4-B6FD-C134F5E9B172}" type="pres">
      <dgm:prSet presAssocID="{0ADFF962-7354-422E-81B5-F68924188D6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3791EEC-1A8A-475A-B6FD-994513B9933F}" type="pres">
      <dgm:prSet presAssocID="{DE2AAFB0-1273-4EB9-AD79-7F60097312DC}" presName="composite" presStyleCnt="0"/>
      <dgm:spPr/>
    </dgm:pt>
    <dgm:pt modelId="{5B114A97-36EB-4150-B426-5D5E95BC1E1B}" type="pres">
      <dgm:prSet presAssocID="{DE2AAFB0-1273-4EB9-AD79-7F60097312DC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BF4058-7D86-4DB1-96FF-B5FF91103773}" type="pres">
      <dgm:prSet presAssocID="{DE2AAFB0-1273-4EB9-AD79-7F60097312DC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FA5F21-97FE-4AFB-8F4C-7B53E3B52D15}" type="pres">
      <dgm:prSet presAssocID="{CF26AC9C-091D-440E-96BA-821504D42885}" presName="sp" presStyleCnt="0"/>
      <dgm:spPr/>
    </dgm:pt>
    <dgm:pt modelId="{EB43B651-6556-4523-9AB3-19638C1503AE}" type="pres">
      <dgm:prSet presAssocID="{36C5F8B2-FD95-40B1-9BD0-1FBC4E1D38B3}" presName="composite" presStyleCnt="0"/>
      <dgm:spPr/>
    </dgm:pt>
    <dgm:pt modelId="{001D8B56-D15C-4410-9F3F-C605040F7A49}" type="pres">
      <dgm:prSet presAssocID="{36C5F8B2-FD95-40B1-9BD0-1FBC4E1D38B3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AAC811-4D86-4CF3-94CE-BC883239210D}" type="pres">
      <dgm:prSet presAssocID="{36C5F8B2-FD95-40B1-9BD0-1FBC4E1D38B3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18D392-9C07-43D1-B8B7-6CF9BD75B797}" type="pres">
      <dgm:prSet presAssocID="{6B068FD1-45D3-4958-A00C-E315CAD94F31}" presName="sp" presStyleCnt="0"/>
      <dgm:spPr/>
    </dgm:pt>
    <dgm:pt modelId="{5660BE5E-5867-4623-9243-7C87EB153D66}" type="pres">
      <dgm:prSet presAssocID="{A3EEF3B0-A76A-41AC-A5C0-909835CD6881}" presName="composite" presStyleCnt="0"/>
      <dgm:spPr/>
    </dgm:pt>
    <dgm:pt modelId="{45AE9493-2863-43B0-A41D-39DF2BF18A8B}" type="pres">
      <dgm:prSet presAssocID="{A3EEF3B0-A76A-41AC-A5C0-909835CD6881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31B174-D924-4E15-BEEA-04296993D2A5}" type="pres">
      <dgm:prSet presAssocID="{A3EEF3B0-A76A-41AC-A5C0-909835CD6881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86CA2B-E8DA-449B-8D1B-68F5DB776797}" type="pres">
      <dgm:prSet presAssocID="{89642576-D9B4-475A-B550-98DC32CFFE97}" presName="sp" presStyleCnt="0"/>
      <dgm:spPr/>
    </dgm:pt>
    <dgm:pt modelId="{DF9AF4ED-A53D-4EEA-9C0E-B6C98E5AC326}" type="pres">
      <dgm:prSet presAssocID="{86851CD4-6E32-4C0C-88FC-3BC05BC57D9D}" presName="composite" presStyleCnt="0"/>
      <dgm:spPr/>
    </dgm:pt>
    <dgm:pt modelId="{391A5504-1F8C-465C-BBFA-7D4D52AEF8A5}" type="pres">
      <dgm:prSet presAssocID="{86851CD4-6E32-4C0C-88FC-3BC05BC57D9D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F31FBF-CEF4-4DDD-ACDC-D3B06805D117}" type="pres">
      <dgm:prSet presAssocID="{86851CD4-6E32-4C0C-88FC-3BC05BC57D9D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362840-A172-4173-B871-FC370381244C}" type="pres">
      <dgm:prSet presAssocID="{FF6FFC4E-6CD0-494E-9570-5960012A5235}" presName="sp" presStyleCnt="0"/>
      <dgm:spPr/>
    </dgm:pt>
    <dgm:pt modelId="{8D7A78FF-210B-4A7D-9752-325271D42AF0}" type="pres">
      <dgm:prSet presAssocID="{3BA1F409-9A82-468B-A20B-999030EB77D2}" presName="composite" presStyleCnt="0"/>
      <dgm:spPr/>
    </dgm:pt>
    <dgm:pt modelId="{976554FC-2CCA-412F-B3D1-C6AFD54BFFEC}" type="pres">
      <dgm:prSet presAssocID="{3BA1F409-9A82-468B-A20B-999030EB77D2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3317A0-7AC7-495B-BCE6-0779B8FBCB68}" type="pres">
      <dgm:prSet presAssocID="{3BA1F409-9A82-468B-A20B-999030EB77D2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E75E9D2-1103-4E4B-ACBE-2717FE150260}" srcId="{0ADFF962-7354-422E-81B5-F68924188D6D}" destId="{86851CD4-6E32-4C0C-88FC-3BC05BC57D9D}" srcOrd="3" destOrd="0" parTransId="{C78230C9-D309-4BE6-B97A-C0043BBDC842}" sibTransId="{FF6FFC4E-6CD0-494E-9570-5960012A5235}"/>
    <dgm:cxn modelId="{672EC89F-3EE2-4FF6-96FA-28779A805A7C}" srcId="{A3EEF3B0-A76A-41AC-A5C0-909835CD6881}" destId="{9435C831-66B9-4734-A14A-DEB2C3035817}" srcOrd="0" destOrd="0" parTransId="{98EF449D-1821-491F-9191-6AB0CB31A659}" sibTransId="{D308EECD-81BF-4056-98AE-2372A8E3F99C}"/>
    <dgm:cxn modelId="{F1362FDF-21C1-4DF6-8262-89D567D95F01}" srcId="{3BA1F409-9A82-468B-A20B-999030EB77D2}" destId="{4582C6FD-204E-4BB0-B0BD-11F5A509D8DB}" srcOrd="0" destOrd="0" parTransId="{D0F06DCD-636A-4B14-B575-F00F8F43D459}" sibTransId="{71E14ADF-2D70-4F73-AED4-D7E7C752AA88}"/>
    <dgm:cxn modelId="{2B08DB7E-C915-44DA-94EA-CDE389B5907D}" srcId="{0ADFF962-7354-422E-81B5-F68924188D6D}" destId="{A3EEF3B0-A76A-41AC-A5C0-909835CD6881}" srcOrd="2" destOrd="0" parTransId="{4619DCBE-43C0-4620-B434-4DAF4D5DA06B}" sibTransId="{89642576-D9B4-475A-B550-98DC32CFFE97}"/>
    <dgm:cxn modelId="{08D06233-58A7-4C82-9D89-0661E88B06CE}" srcId="{0ADFF962-7354-422E-81B5-F68924188D6D}" destId="{DE2AAFB0-1273-4EB9-AD79-7F60097312DC}" srcOrd="0" destOrd="0" parTransId="{DBEAFD5D-BB0A-4F1D-8DE6-EB5B89C77314}" sibTransId="{CF26AC9C-091D-440E-96BA-821504D42885}"/>
    <dgm:cxn modelId="{D4F15AED-2D32-4A1B-BBA4-F17A4CE67534}" type="presOf" srcId="{3BA1F409-9A82-468B-A20B-999030EB77D2}" destId="{976554FC-2CCA-412F-B3D1-C6AFD54BFFEC}" srcOrd="0" destOrd="0" presId="urn:microsoft.com/office/officeart/2005/8/layout/chevron2"/>
    <dgm:cxn modelId="{3AFDBAE4-5E2C-46D2-8682-B5D61D50E509}" type="presOf" srcId="{6EFF60B8-6626-4369-9630-6834E9E0D8BD}" destId="{D5AAC811-4D86-4CF3-94CE-BC883239210D}" srcOrd="0" destOrd="0" presId="urn:microsoft.com/office/officeart/2005/8/layout/chevron2"/>
    <dgm:cxn modelId="{E06B2742-4FFA-47FE-845F-FAAF665397AF}" type="presOf" srcId="{A3EEF3B0-A76A-41AC-A5C0-909835CD6881}" destId="{45AE9493-2863-43B0-A41D-39DF2BF18A8B}" srcOrd="0" destOrd="0" presId="urn:microsoft.com/office/officeart/2005/8/layout/chevron2"/>
    <dgm:cxn modelId="{A388F2D5-401A-4D05-B070-343C9C027D79}" type="presOf" srcId="{F1DDEB2E-69F5-449D-83A0-7C9DE8712C80}" destId="{6FBF4058-7D86-4DB1-96FF-B5FF91103773}" srcOrd="0" destOrd="0" presId="urn:microsoft.com/office/officeart/2005/8/layout/chevron2"/>
    <dgm:cxn modelId="{8B3FA2B5-5F85-48E7-B64C-2D2023ADAC42}" type="presOf" srcId="{0ADFF962-7354-422E-81B5-F68924188D6D}" destId="{0D83B91B-3143-4FF4-B6FD-C134F5E9B172}" srcOrd="0" destOrd="0" presId="urn:microsoft.com/office/officeart/2005/8/layout/chevron2"/>
    <dgm:cxn modelId="{97125D87-4CAE-44CC-AAEB-13FB697F2E0A}" srcId="{0ADFF962-7354-422E-81B5-F68924188D6D}" destId="{3BA1F409-9A82-468B-A20B-999030EB77D2}" srcOrd="4" destOrd="0" parTransId="{5CCE9839-0A70-415A-B983-FF2E41A4CCC0}" sibTransId="{B67D5D24-FE21-4994-947B-BEF2AFD271CF}"/>
    <dgm:cxn modelId="{94DDA113-E353-41B2-8EF9-796D82983753}" srcId="{86851CD4-6E32-4C0C-88FC-3BC05BC57D9D}" destId="{16B2B1B1-AC68-4ADA-A2BA-342358685EEA}" srcOrd="0" destOrd="0" parTransId="{A00CCB88-39BB-48E0-B228-102C781A338F}" sibTransId="{60CC84B6-712B-45CF-B0D3-B6BCC36FA61F}"/>
    <dgm:cxn modelId="{50D91783-1D8F-4B00-A3FF-07901F56ED11}" type="presOf" srcId="{36C5F8B2-FD95-40B1-9BD0-1FBC4E1D38B3}" destId="{001D8B56-D15C-4410-9F3F-C605040F7A49}" srcOrd="0" destOrd="0" presId="urn:microsoft.com/office/officeart/2005/8/layout/chevron2"/>
    <dgm:cxn modelId="{3BCF1821-3E6F-4BC0-A35D-EDB37B69F849}" srcId="{0ADFF962-7354-422E-81B5-F68924188D6D}" destId="{36C5F8B2-FD95-40B1-9BD0-1FBC4E1D38B3}" srcOrd="1" destOrd="0" parTransId="{5A399EE5-AD45-47CE-A317-7B361D5ECE35}" sibTransId="{6B068FD1-45D3-4958-A00C-E315CAD94F31}"/>
    <dgm:cxn modelId="{8E661717-2273-4E83-8D03-99E02D614B7C}" type="presOf" srcId="{16B2B1B1-AC68-4ADA-A2BA-342358685EEA}" destId="{A5F31FBF-CEF4-4DDD-ACDC-D3B06805D117}" srcOrd="0" destOrd="0" presId="urn:microsoft.com/office/officeart/2005/8/layout/chevron2"/>
    <dgm:cxn modelId="{95668103-3866-414F-AB59-D9F76448964B}" type="presOf" srcId="{DE2AAFB0-1273-4EB9-AD79-7F60097312DC}" destId="{5B114A97-36EB-4150-B426-5D5E95BC1E1B}" srcOrd="0" destOrd="0" presId="urn:microsoft.com/office/officeart/2005/8/layout/chevron2"/>
    <dgm:cxn modelId="{EC1824B5-70BA-4746-B179-6FE1F64A396E}" srcId="{36C5F8B2-FD95-40B1-9BD0-1FBC4E1D38B3}" destId="{6EFF60B8-6626-4369-9630-6834E9E0D8BD}" srcOrd="0" destOrd="0" parTransId="{F63F3D9D-2CD3-4194-AFBE-54811D5C00D5}" sibTransId="{27D2BD25-832F-44E9-B650-F77F6F148211}"/>
    <dgm:cxn modelId="{CD938FA2-E39C-4775-A360-4426E7840A8C}" type="presOf" srcId="{4582C6FD-204E-4BB0-B0BD-11F5A509D8DB}" destId="{9D3317A0-7AC7-495B-BCE6-0779B8FBCB68}" srcOrd="0" destOrd="0" presId="urn:microsoft.com/office/officeart/2005/8/layout/chevron2"/>
    <dgm:cxn modelId="{59787D61-0293-463A-B872-4208AF81D008}" type="presOf" srcId="{86851CD4-6E32-4C0C-88FC-3BC05BC57D9D}" destId="{391A5504-1F8C-465C-BBFA-7D4D52AEF8A5}" srcOrd="0" destOrd="0" presId="urn:microsoft.com/office/officeart/2005/8/layout/chevron2"/>
    <dgm:cxn modelId="{919B6C68-E01C-4D3A-A140-A320CDD13180}" srcId="{DE2AAFB0-1273-4EB9-AD79-7F60097312DC}" destId="{F1DDEB2E-69F5-449D-83A0-7C9DE8712C80}" srcOrd="0" destOrd="0" parTransId="{0E02C870-3DEB-4F66-88C7-824614CF78E6}" sibTransId="{E70F8A51-D076-4BF3-905A-FDA18B60B907}"/>
    <dgm:cxn modelId="{369A4DAF-040E-46D9-88F2-033FF3734549}" type="presOf" srcId="{9435C831-66B9-4734-A14A-DEB2C3035817}" destId="{B931B174-D924-4E15-BEEA-04296993D2A5}" srcOrd="0" destOrd="0" presId="urn:microsoft.com/office/officeart/2005/8/layout/chevron2"/>
    <dgm:cxn modelId="{546EB0D4-1AD7-4E02-BC11-1C6A9DFB425C}" type="presParOf" srcId="{0D83B91B-3143-4FF4-B6FD-C134F5E9B172}" destId="{93791EEC-1A8A-475A-B6FD-994513B9933F}" srcOrd="0" destOrd="0" presId="urn:microsoft.com/office/officeart/2005/8/layout/chevron2"/>
    <dgm:cxn modelId="{F9BF63F9-C951-4F64-8827-1C03C0D8C287}" type="presParOf" srcId="{93791EEC-1A8A-475A-B6FD-994513B9933F}" destId="{5B114A97-36EB-4150-B426-5D5E95BC1E1B}" srcOrd="0" destOrd="0" presId="urn:microsoft.com/office/officeart/2005/8/layout/chevron2"/>
    <dgm:cxn modelId="{A513C5F7-C5A4-4125-8824-5EBDC2A08FC5}" type="presParOf" srcId="{93791EEC-1A8A-475A-B6FD-994513B9933F}" destId="{6FBF4058-7D86-4DB1-96FF-B5FF91103773}" srcOrd="1" destOrd="0" presId="urn:microsoft.com/office/officeart/2005/8/layout/chevron2"/>
    <dgm:cxn modelId="{F3275D46-6D57-47A1-B91B-D05599116F7B}" type="presParOf" srcId="{0D83B91B-3143-4FF4-B6FD-C134F5E9B172}" destId="{34FA5F21-97FE-4AFB-8F4C-7B53E3B52D15}" srcOrd="1" destOrd="0" presId="urn:microsoft.com/office/officeart/2005/8/layout/chevron2"/>
    <dgm:cxn modelId="{FE35BB03-DC36-4033-BF35-1A0422802550}" type="presParOf" srcId="{0D83B91B-3143-4FF4-B6FD-C134F5E9B172}" destId="{EB43B651-6556-4523-9AB3-19638C1503AE}" srcOrd="2" destOrd="0" presId="urn:microsoft.com/office/officeart/2005/8/layout/chevron2"/>
    <dgm:cxn modelId="{9BCBE527-F696-4CCC-B0E2-0D01DDD8B6DC}" type="presParOf" srcId="{EB43B651-6556-4523-9AB3-19638C1503AE}" destId="{001D8B56-D15C-4410-9F3F-C605040F7A49}" srcOrd="0" destOrd="0" presId="urn:microsoft.com/office/officeart/2005/8/layout/chevron2"/>
    <dgm:cxn modelId="{2851FCB7-FB97-46B1-9C4A-984653C4E016}" type="presParOf" srcId="{EB43B651-6556-4523-9AB3-19638C1503AE}" destId="{D5AAC811-4D86-4CF3-94CE-BC883239210D}" srcOrd="1" destOrd="0" presId="urn:microsoft.com/office/officeart/2005/8/layout/chevron2"/>
    <dgm:cxn modelId="{C1C657EB-38E1-40DD-A436-ADAF586364B9}" type="presParOf" srcId="{0D83B91B-3143-4FF4-B6FD-C134F5E9B172}" destId="{A018D392-9C07-43D1-B8B7-6CF9BD75B797}" srcOrd="3" destOrd="0" presId="urn:microsoft.com/office/officeart/2005/8/layout/chevron2"/>
    <dgm:cxn modelId="{27DF04FF-D369-45C0-83B0-1AF984EAF3CC}" type="presParOf" srcId="{0D83B91B-3143-4FF4-B6FD-C134F5E9B172}" destId="{5660BE5E-5867-4623-9243-7C87EB153D66}" srcOrd="4" destOrd="0" presId="urn:microsoft.com/office/officeart/2005/8/layout/chevron2"/>
    <dgm:cxn modelId="{4C5006E7-D925-405A-ACCF-B7ABDBA62221}" type="presParOf" srcId="{5660BE5E-5867-4623-9243-7C87EB153D66}" destId="{45AE9493-2863-43B0-A41D-39DF2BF18A8B}" srcOrd="0" destOrd="0" presId="urn:microsoft.com/office/officeart/2005/8/layout/chevron2"/>
    <dgm:cxn modelId="{3A2DAB9D-C508-45E8-8357-0C963C7D45D5}" type="presParOf" srcId="{5660BE5E-5867-4623-9243-7C87EB153D66}" destId="{B931B174-D924-4E15-BEEA-04296993D2A5}" srcOrd="1" destOrd="0" presId="urn:microsoft.com/office/officeart/2005/8/layout/chevron2"/>
    <dgm:cxn modelId="{186E42F1-BE07-4A8B-9553-24A556AA3812}" type="presParOf" srcId="{0D83B91B-3143-4FF4-B6FD-C134F5E9B172}" destId="{2A86CA2B-E8DA-449B-8D1B-68F5DB776797}" srcOrd="5" destOrd="0" presId="urn:microsoft.com/office/officeart/2005/8/layout/chevron2"/>
    <dgm:cxn modelId="{67C0DC80-3BFA-4DF5-B704-7FDFA0824452}" type="presParOf" srcId="{0D83B91B-3143-4FF4-B6FD-C134F5E9B172}" destId="{DF9AF4ED-A53D-4EEA-9C0E-B6C98E5AC326}" srcOrd="6" destOrd="0" presId="urn:microsoft.com/office/officeart/2005/8/layout/chevron2"/>
    <dgm:cxn modelId="{7DE626C3-CF1B-4708-95D4-EDC46CFFC9FC}" type="presParOf" srcId="{DF9AF4ED-A53D-4EEA-9C0E-B6C98E5AC326}" destId="{391A5504-1F8C-465C-BBFA-7D4D52AEF8A5}" srcOrd="0" destOrd="0" presId="urn:microsoft.com/office/officeart/2005/8/layout/chevron2"/>
    <dgm:cxn modelId="{EFC971A2-B9DF-4599-8F78-F03663A1A234}" type="presParOf" srcId="{DF9AF4ED-A53D-4EEA-9C0E-B6C98E5AC326}" destId="{A5F31FBF-CEF4-4DDD-ACDC-D3B06805D117}" srcOrd="1" destOrd="0" presId="urn:microsoft.com/office/officeart/2005/8/layout/chevron2"/>
    <dgm:cxn modelId="{6166F88B-BBA2-432A-847B-9F99C9242B80}" type="presParOf" srcId="{0D83B91B-3143-4FF4-B6FD-C134F5E9B172}" destId="{4C362840-A172-4173-B871-FC370381244C}" srcOrd="7" destOrd="0" presId="urn:microsoft.com/office/officeart/2005/8/layout/chevron2"/>
    <dgm:cxn modelId="{B7630379-B552-4F6B-A6B4-6BB64266DD05}" type="presParOf" srcId="{0D83B91B-3143-4FF4-B6FD-C134F5E9B172}" destId="{8D7A78FF-210B-4A7D-9752-325271D42AF0}" srcOrd="8" destOrd="0" presId="urn:microsoft.com/office/officeart/2005/8/layout/chevron2"/>
    <dgm:cxn modelId="{48D445B2-3776-4A25-9218-8DC1D24011F9}" type="presParOf" srcId="{8D7A78FF-210B-4A7D-9752-325271D42AF0}" destId="{976554FC-2CCA-412F-B3D1-C6AFD54BFFEC}" srcOrd="0" destOrd="0" presId="urn:microsoft.com/office/officeart/2005/8/layout/chevron2"/>
    <dgm:cxn modelId="{1FC8A61D-D6F1-47C6-BA2B-317E2E703479}" type="presParOf" srcId="{8D7A78FF-210B-4A7D-9752-325271D42AF0}" destId="{9D3317A0-7AC7-495B-BCE6-0779B8FBCB6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114A97-36EB-4150-B426-5D5E95BC1E1B}">
      <dsp:nvSpPr>
        <dsp:cNvPr id="0" name=""/>
        <dsp:cNvSpPr/>
      </dsp:nvSpPr>
      <dsp:spPr>
        <a:xfrm rot="5400000">
          <a:off x="-72616" y="73696"/>
          <a:ext cx="484110" cy="338877"/>
        </a:xfrm>
        <a:prstGeom prst="chevron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/>
        </a:p>
      </dsp:txBody>
      <dsp:txXfrm rot="-5400000">
        <a:off x="1" y="170519"/>
        <a:ext cx="338877" cy="145233"/>
      </dsp:txXfrm>
    </dsp:sp>
    <dsp:sp modelId="{6FBF4058-7D86-4DB1-96FF-B5FF91103773}">
      <dsp:nvSpPr>
        <dsp:cNvPr id="0" name=""/>
        <dsp:cNvSpPr/>
      </dsp:nvSpPr>
      <dsp:spPr>
        <a:xfrm rot="5400000">
          <a:off x="2667260" y="-2327303"/>
          <a:ext cx="314671" cy="497143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Выбор из базы теорию</a:t>
          </a:r>
          <a:r>
            <a:rPr lang="en-US" sz="1800" kern="1200" dirty="0" smtClean="0"/>
            <a:t>/</a:t>
          </a:r>
          <a:r>
            <a:rPr lang="ru-RU" sz="1800" kern="1200" dirty="0" smtClean="0"/>
            <a:t>задания</a:t>
          </a:r>
          <a:endParaRPr lang="ru-RU" sz="1800" kern="1200" dirty="0"/>
        </a:p>
      </dsp:txBody>
      <dsp:txXfrm rot="-5400000">
        <a:off x="338878" y="16440"/>
        <a:ext cx="4956076" cy="283949"/>
      </dsp:txXfrm>
    </dsp:sp>
    <dsp:sp modelId="{001D8B56-D15C-4410-9F3F-C605040F7A49}">
      <dsp:nvSpPr>
        <dsp:cNvPr id="0" name=""/>
        <dsp:cNvSpPr/>
      </dsp:nvSpPr>
      <dsp:spPr>
        <a:xfrm rot="5400000">
          <a:off x="-72616" y="418917"/>
          <a:ext cx="484110" cy="338877"/>
        </a:xfrm>
        <a:prstGeom prst="chevron">
          <a:avLst/>
        </a:prstGeom>
        <a:solidFill>
          <a:schemeClr val="accent6">
            <a:alpha val="90000"/>
            <a:hueOff val="0"/>
            <a:satOff val="0"/>
            <a:lumOff val="0"/>
            <a:alphaOff val="-1000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1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/>
        </a:p>
      </dsp:txBody>
      <dsp:txXfrm rot="-5400000">
        <a:off x="1" y="515740"/>
        <a:ext cx="338877" cy="145233"/>
      </dsp:txXfrm>
    </dsp:sp>
    <dsp:sp modelId="{D5AAC811-4D86-4CF3-94CE-BC883239210D}">
      <dsp:nvSpPr>
        <dsp:cNvPr id="0" name=""/>
        <dsp:cNvSpPr/>
      </dsp:nvSpPr>
      <dsp:spPr>
        <a:xfrm rot="5400000">
          <a:off x="2667260" y="-1982082"/>
          <a:ext cx="314671" cy="497143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1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Создание проверочной работы</a:t>
          </a:r>
          <a:endParaRPr lang="ru-RU" sz="1800" kern="1200" dirty="0"/>
        </a:p>
      </dsp:txBody>
      <dsp:txXfrm rot="-5400000">
        <a:off x="338878" y="361661"/>
        <a:ext cx="4956076" cy="283949"/>
      </dsp:txXfrm>
    </dsp:sp>
    <dsp:sp modelId="{45AE9493-2863-43B0-A41D-39DF2BF18A8B}">
      <dsp:nvSpPr>
        <dsp:cNvPr id="0" name=""/>
        <dsp:cNvSpPr/>
      </dsp:nvSpPr>
      <dsp:spPr>
        <a:xfrm rot="5400000">
          <a:off x="-72616" y="764137"/>
          <a:ext cx="484110" cy="338877"/>
        </a:xfrm>
        <a:prstGeom prst="chevron">
          <a:avLst/>
        </a:prstGeom>
        <a:solidFill>
          <a:schemeClr val="accent6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/>
        </a:p>
      </dsp:txBody>
      <dsp:txXfrm rot="-5400000">
        <a:off x="1" y="860960"/>
        <a:ext cx="338877" cy="145233"/>
      </dsp:txXfrm>
    </dsp:sp>
    <dsp:sp modelId="{B931B174-D924-4E15-BEEA-04296993D2A5}">
      <dsp:nvSpPr>
        <dsp:cNvPr id="0" name=""/>
        <dsp:cNvSpPr/>
      </dsp:nvSpPr>
      <dsp:spPr>
        <a:xfrm rot="5400000">
          <a:off x="2667260" y="-1636861"/>
          <a:ext cx="314671" cy="497143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Выдача работы</a:t>
          </a:r>
          <a:endParaRPr lang="ru-RU" sz="1800" kern="1200" dirty="0"/>
        </a:p>
      </dsp:txBody>
      <dsp:txXfrm rot="-5400000">
        <a:off x="338878" y="706882"/>
        <a:ext cx="4956076" cy="283949"/>
      </dsp:txXfrm>
    </dsp:sp>
    <dsp:sp modelId="{391A5504-1F8C-465C-BBFA-7D4D52AEF8A5}">
      <dsp:nvSpPr>
        <dsp:cNvPr id="0" name=""/>
        <dsp:cNvSpPr/>
      </dsp:nvSpPr>
      <dsp:spPr>
        <a:xfrm rot="5400000">
          <a:off x="-72616" y="1109358"/>
          <a:ext cx="484110" cy="338877"/>
        </a:xfrm>
        <a:prstGeom prst="chevron">
          <a:avLst/>
        </a:prstGeom>
        <a:solidFill>
          <a:schemeClr val="accent6">
            <a:alpha val="90000"/>
            <a:hueOff val="0"/>
            <a:satOff val="0"/>
            <a:lumOff val="0"/>
            <a:alphaOff val="-3000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3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/>
        </a:p>
      </dsp:txBody>
      <dsp:txXfrm rot="-5400000">
        <a:off x="1" y="1206181"/>
        <a:ext cx="338877" cy="145233"/>
      </dsp:txXfrm>
    </dsp:sp>
    <dsp:sp modelId="{A5F31FBF-CEF4-4DDD-ACDC-D3B06805D117}">
      <dsp:nvSpPr>
        <dsp:cNvPr id="0" name=""/>
        <dsp:cNvSpPr/>
      </dsp:nvSpPr>
      <dsp:spPr>
        <a:xfrm rot="5400000">
          <a:off x="2667260" y="-1291640"/>
          <a:ext cx="314671" cy="497143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3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Автоматическая проверка работ и статистика</a:t>
          </a:r>
          <a:endParaRPr lang="ru-RU" sz="1800" kern="1200" dirty="0"/>
        </a:p>
      </dsp:txBody>
      <dsp:txXfrm rot="-5400000">
        <a:off x="338878" y="1052103"/>
        <a:ext cx="4956076" cy="283949"/>
      </dsp:txXfrm>
    </dsp:sp>
    <dsp:sp modelId="{976554FC-2CCA-412F-B3D1-C6AFD54BFFEC}">
      <dsp:nvSpPr>
        <dsp:cNvPr id="0" name=""/>
        <dsp:cNvSpPr/>
      </dsp:nvSpPr>
      <dsp:spPr>
        <a:xfrm rot="5400000">
          <a:off x="-72616" y="1454579"/>
          <a:ext cx="484110" cy="338877"/>
        </a:xfrm>
        <a:prstGeom prst="chevron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/>
        </a:p>
      </dsp:txBody>
      <dsp:txXfrm rot="-5400000">
        <a:off x="1" y="1551402"/>
        <a:ext cx="338877" cy="145233"/>
      </dsp:txXfrm>
    </dsp:sp>
    <dsp:sp modelId="{9D3317A0-7AC7-495B-BCE6-0779B8FBCB68}">
      <dsp:nvSpPr>
        <dsp:cNvPr id="0" name=""/>
        <dsp:cNvSpPr/>
      </dsp:nvSpPr>
      <dsp:spPr>
        <a:xfrm rot="5400000">
          <a:off x="2667260" y="-946420"/>
          <a:ext cx="314671" cy="497143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smtClean="0"/>
            <a:t>Выставление оценок в электронный журнал</a:t>
          </a:r>
          <a:endParaRPr lang="ru-RU" sz="1800" kern="1200"/>
        </a:p>
      </dsp:txBody>
      <dsp:txXfrm rot="-5400000">
        <a:off x="338878" y="1397323"/>
        <a:ext cx="4956076" cy="2839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B9EDFF-A470-4640-A189-EB80BC452B79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703BDD-9279-44D1-9422-D01E73399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532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03BDD-9279-44D1-9422-D01E733997E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498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23834-CD3A-49DC-84E4-0BF6049E22A9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61A3-96B1-48FF-8DC1-07A2CFDF4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764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23834-CD3A-49DC-84E4-0BF6049E22A9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61A3-96B1-48FF-8DC1-07A2CFDF4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739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23834-CD3A-49DC-84E4-0BF6049E22A9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61A3-96B1-48FF-8DC1-07A2CFDF4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913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23834-CD3A-49DC-84E4-0BF6049E22A9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61A3-96B1-48FF-8DC1-07A2CFDF4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8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23834-CD3A-49DC-84E4-0BF6049E22A9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61A3-96B1-48FF-8DC1-07A2CFDF4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642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23834-CD3A-49DC-84E4-0BF6049E22A9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61A3-96B1-48FF-8DC1-07A2CFDF4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535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23834-CD3A-49DC-84E4-0BF6049E22A9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61A3-96B1-48FF-8DC1-07A2CFDF4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776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23834-CD3A-49DC-84E4-0BF6049E22A9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61A3-96B1-48FF-8DC1-07A2CFDF4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750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23834-CD3A-49DC-84E4-0BF6049E22A9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61A3-96B1-48FF-8DC1-07A2CFDF4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149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23834-CD3A-49DC-84E4-0BF6049E22A9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61A3-96B1-48FF-8DC1-07A2CFDF4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405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23834-CD3A-49DC-84E4-0BF6049E22A9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61A3-96B1-48FF-8DC1-07A2CFDF4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287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23834-CD3A-49DC-84E4-0BF6049E22A9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461A3-96B1-48FF-8DC1-07A2CFDF4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472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80654" y="2318546"/>
            <a:ext cx="72620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опыта работы по использованию образовательной платформы </a:t>
            </a:r>
            <a:r>
              <a:rPr lang="ru-RU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ЯКласс</a:t>
            </a:r>
            <a:endParaRPr lang="ru-RU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6580" y="471055"/>
            <a:ext cx="78693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Государственное бюджетное общеобразовательное учреждение </a:t>
            </a:r>
            <a:endParaRPr lang="ru-RU" sz="2400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образования города Гудермес»</a:t>
            </a:r>
          </a:p>
          <a:p>
            <a:pPr algn="ctr"/>
            <a:endParaRPr lang="ru-RU" sz="2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4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0899" cy="534177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-477" y="837746"/>
            <a:ext cx="4503098" cy="51435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6935" y="1250296"/>
            <a:ext cx="3448594" cy="555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001883" y="1297441"/>
            <a:ext cx="3153645" cy="461669"/>
          </a:xfrm>
        </p:spPr>
        <p:txBody>
          <a:bodyPr>
            <a:noAutofit/>
          </a:bodyPr>
          <a:lstStyle/>
          <a:p>
            <a:r>
              <a:rPr lang="ru-RU" b="1" dirty="0" smtClean="0"/>
              <a:t>Шаги решения</a:t>
            </a:r>
            <a:endParaRPr lang="ru-RU" b="1" dirty="0"/>
          </a:p>
        </p:txBody>
      </p:sp>
      <p:sp>
        <p:nvSpPr>
          <p:cNvPr id="17" name="Блок-схема: процесс 16"/>
          <p:cNvSpPr/>
          <p:nvPr/>
        </p:nvSpPr>
        <p:spPr>
          <a:xfrm flipV="1">
            <a:off x="703403" y="1949997"/>
            <a:ext cx="3416439" cy="187541"/>
          </a:xfrm>
          <a:prstGeom prst="flowChart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06935" y="2436054"/>
            <a:ext cx="3448594" cy="6409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53821" y="3565717"/>
            <a:ext cx="3448594" cy="555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3821" y="4695145"/>
            <a:ext cx="3448594" cy="6074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03403" y="2384834"/>
            <a:ext cx="3452126" cy="1481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dirty="0">
                <a:solidFill>
                  <a:prstClr val="black"/>
                </a:solidFill>
              </a:rPr>
              <a:t>Мотивация ученика в виде набранных баллов</a:t>
            </a:r>
          </a:p>
          <a:p>
            <a:pPr algn="ctr"/>
            <a:endParaRPr lang="ru-RU" sz="2100" dirty="0">
              <a:solidFill>
                <a:prstClr val="black"/>
              </a:solidFill>
            </a:endParaRPr>
          </a:p>
          <a:p>
            <a:pPr algn="ctr">
              <a:lnSpc>
                <a:spcPct val="130000"/>
              </a:lnSpc>
            </a:pPr>
            <a:endParaRPr lang="ru-RU" sz="2100" dirty="0">
              <a:solidFill>
                <a:prstClr val="black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-74319" y="4626194"/>
            <a:ext cx="51048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dirty="0">
                <a:solidFill>
                  <a:prstClr val="black"/>
                </a:solidFill>
              </a:rPr>
              <a:t>Обучение на собственных </a:t>
            </a:r>
          </a:p>
          <a:p>
            <a:pPr algn="ctr"/>
            <a:r>
              <a:rPr lang="ru-RU" sz="2100" dirty="0">
                <a:solidFill>
                  <a:prstClr val="black"/>
                </a:solidFill>
              </a:rPr>
              <a:t>ошибках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502621" y="5341774"/>
            <a:ext cx="3286107" cy="658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73320" y="3620311"/>
            <a:ext cx="340849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100" dirty="0">
                <a:solidFill>
                  <a:prstClr val="black"/>
                </a:solidFill>
              </a:rPr>
              <a:t>Теория и алгоритм решения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02621" y="835733"/>
            <a:ext cx="4785413" cy="4905802"/>
          </a:xfrm>
          <a:prstGeom prst="rect">
            <a:avLst/>
          </a:prstGeom>
        </p:spPr>
      </p:pic>
      <p:sp>
        <p:nvSpPr>
          <p:cNvPr id="30" name="Равнобедренный треугольник 29"/>
          <p:cNvSpPr/>
          <p:nvPr/>
        </p:nvSpPr>
        <p:spPr>
          <a:xfrm rot="10800000">
            <a:off x="1995974" y="3204467"/>
            <a:ext cx="950324" cy="274320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32" name="Равнобедренный треугольник 31"/>
          <p:cNvSpPr/>
          <p:nvPr/>
        </p:nvSpPr>
        <p:spPr>
          <a:xfrm rot="10800000">
            <a:off x="1995973" y="4296602"/>
            <a:ext cx="950324" cy="274320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96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96" y="852269"/>
            <a:ext cx="9169796" cy="515953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25796" y="852269"/>
            <a:ext cx="9169796" cy="51435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5" name="Блок-схема: процесс 4"/>
          <p:cNvSpPr/>
          <p:nvPr/>
        </p:nvSpPr>
        <p:spPr>
          <a:xfrm flipV="1">
            <a:off x="4565717" y="1886753"/>
            <a:ext cx="4399553" cy="165165"/>
          </a:xfrm>
          <a:prstGeom prst="flowChart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65717" y="1177595"/>
            <a:ext cx="4373415" cy="555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1865" y="1224739"/>
            <a:ext cx="4422136" cy="461669"/>
          </a:xfrm>
        </p:spPr>
        <p:txBody>
          <a:bodyPr>
            <a:noAutofit/>
          </a:bodyPr>
          <a:lstStyle/>
          <a:p>
            <a:r>
              <a:rPr lang="ru-RU" sz="3000" b="1" dirty="0"/>
              <a:t>Подготовка к экзаменам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557095" y="2535486"/>
            <a:ext cx="1297113" cy="1540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122019" y="2539996"/>
            <a:ext cx="1297113" cy="1540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659536" y="2545607"/>
            <a:ext cx="1297113" cy="1540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141" y="2551958"/>
            <a:ext cx="1100246" cy="15091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6251" y="2576304"/>
            <a:ext cx="1155722" cy="150014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8692" y="2545607"/>
            <a:ext cx="1237957" cy="1551267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56749" y="2088014"/>
            <a:ext cx="4018685" cy="4994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67556" y="3024699"/>
            <a:ext cx="4018685" cy="4994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56748" y="4010749"/>
            <a:ext cx="4018685" cy="4994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9569" y="2017515"/>
            <a:ext cx="4166148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100" dirty="0">
                <a:solidFill>
                  <a:prstClr val="black"/>
                </a:solidFill>
              </a:rPr>
              <a:t>Решение вариантов по заданиям</a:t>
            </a:r>
            <a:endParaRPr lang="en-US" sz="2100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endParaRPr lang="ru-RU" sz="2100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100" dirty="0">
                <a:solidFill>
                  <a:prstClr val="black"/>
                </a:solidFill>
              </a:rPr>
              <a:t>Симуляция экзамена</a:t>
            </a:r>
            <a:endParaRPr lang="en-US" sz="2100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endParaRPr lang="ru-RU" sz="2100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100" dirty="0">
                <a:solidFill>
                  <a:prstClr val="black"/>
                </a:solidFill>
              </a:rPr>
              <a:t>Зарабатывание баллов</a:t>
            </a:r>
          </a:p>
          <a:p>
            <a:pPr algn="ctr">
              <a:lnSpc>
                <a:spcPct val="150000"/>
              </a:lnSpc>
            </a:pPr>
            <a:endParaRPr lang="ru-RU" sz="2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76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4"/>
          <a:stretch/>
        </p:blipFill>
        <p:spPr>
          <a:xfrm>
            <a:off x="400052" y="3390452"/>
            <a:ext cx="3793879" cy="26840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68" y="261569"/>
            <a:ext cx="3811463" cy="28585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" t="6666"/>
          <a:stretch/>
        </p:blipFill>
        <p:spPr>
          <a:xfrm>
            <a:off x="4756639" y="3390452"/>
            <a:ext cx="3815862" cy="26840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639" y="258270"/>
            <a:ext cx="3815862" cy="28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10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Блок-схема: процесс 8"/>
          <p:cNvSpPr/>
          <p:nvPr/>
        </p:nvSpPr>
        <p:spPr>
          <a:xfrm>
            <a:off x="203156" y="4597274"/>
            <a:ext cx="4396181" cy="874743"/>
          </a:xfrm>
          <a:prstGeom prst="flowChartProcess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8" name="Блок-схема: процесс 7"/>
          <p:cNvSpPr/>
          <p:nvPr/>
        </p:nvSpPr>
        <p:spPr>
          <a:xfrm flipV="1">
            <a:off x="299974" y="4498301"/>
            <a:ext cx="4396181" cy="851321"/>
          </a:xfrm>
          <a:prstGeom prst="flowChart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6075" y="2019076"/>
            <a:ext cx="8609312" cy="18153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К</a:t>
            </a:r>
            <a:r>
              <a:rPr lang="ru-RU" dirty="0" smtClean="0"/>
              <a:t>аждое </a:t>
            </a:r>
            <a:r>
              <a:rPr lang="ru-RU" dirty="0"/>
              <a:t>задание и тест имеют множество вариантов с разными условиями (</a:t>
            </a:r>
            <a:r>
              <a:rPr lang="ru-RU" b="1" dirty="0"/>
              <a:t>50 и более вариантов каждого задания</a:t>
            </a:r>
            <a:r>
              <a:rPr lang="ru-RU" dirty="0"/>
              <a:t>). 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Ответы </a:t>
            </a:r>
            <a:r>
              <a:rPr lang="ru-RU" dirty="0"/>
              <a:t>на такие задания невозможно списать ни в Интернете, ни у соседа по парте, ни с ГДЗ.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60898" y="1061019"/>
            <a:ext cx="7886700" cy="74358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Уникальность системы</a:t>
            </a:r>
          </a:p>
        </p:txBody>
      </p:sp>
      <p:sp>
        <p:nvSpPr>
          <p:cNvPr id="6" name="Блок-схема: процесс 5"/>
          <p:cNvSpPr/>
          <p:nvPr/>
        </p:nvSpPr>
        <p:spPr>
          <a:xfrm flipV="1">
            <a:off x="364079" y="1685996"/>
            <a:ext cx="5930826" cy="118604"/>
          </a:xfrm>
          <a:prstGeom prst="flowChart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4079" y="4543087"/>
            <a:ext cx="438571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prstClr val="black">
                    <a:lumMod val="95000"/>
                    <a:lumOff val="5000"/>
                  </a:prstClr>
                </a:solidFill>
                <a:latin typeface="Open Sans"/>
              </a:rPr>
              <a:t>Каждому учащемуся выпадает случайный вариант задания. Таким образом, каждый учащийся решает свой вариант.</a:t>
            </a:r>
            <a:endParaRPr lang="ru-RU" sz="150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9645" y="3525522"/>
            <a:ext cx="3585742" cy="228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58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74"/>
            <a:ext cx="9150532" cy="561978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857251"/>
            <a:ext cx="9141292" cy="5143499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4095" y="1630227"/>
            <a:ext cx="632549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dirty="0">
                <a:solidFill>
                  <a:prstClr val="black"/>
                </a:solidFill>
              </a:rPr>
              <a:t/>
            </a:r>
            <a:br>
              <a:rPr lang="ru-RU" sz="1350" dirty="0">
                <a:solidFill>
                  <a:prstClr val="black"/>
                </a:solidFill>
              </a:rPr>
            </a:br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 flipV="1">
            <a:off x="241564" y="1086265"/>
            <a:ext cx="7052288" cy="556235"/>
          </a:xfrm>
          <a:prstGeom prst="flowChartProcess">
            <a:avLst/>
          </a:prstGeom>
          <a:solidFill>
            <a:schemeClr val="accent6">
              <a:lumMod val="20000"/>
              <a:lumOff val="80000"/>
              <a:alpha val="49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572001" y="1107736"/>
            <a:ext cx="260594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Для </a:t>
            </a:r>
            <a:r>
              <a:rPr lang="ru-RU" sz="3000" b="1" dirty="0">
                <a:solidFill>
                  <a:prstClr val="black"/>
                </a:solidFill>
              </a:rPr>
              <a:t>учителя</a:t>
            </a:r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261383" y="2587394"/>
            <a:ext cx="7801665" cy="48398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13" name="Блок-схема: процесс 12"/>
          <p:cNvSpPr/>
          <p:nvPr/>
        </p:nvSpPr>
        <p:spPr>
          <a:xfrm>
            <a:off x="272213" y="1924524"/>
            <a:ext cx="7790835" cy="48398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241565" y="2339520"/>
            <a:ext cx="8012160" cy="44371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165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07000"/>
              </a:lnSpc>
            </a:pP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на уроках с выбором заданий из готовой базы</a:t>
            </a:r>
            <a:endParaRPr lang="ru-RU" sz="1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ru-RU" sz="16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Блок-схема: процесс 16"/>
          <p:cNvSpPr/>
          <p:nvPr/>
        </p:nvSpPr>
        <p:spPr>
          <a:xfrm>
            <a:off x="261384" y="4570549"/>
            <a:ext cx="7801664" cy="48398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100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21900" y="3330970"/>
            <a:ext cx="5007764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19" name="Блок-схема: процесс 18"/>
          <p:cNvSpPr/>
          <p:nvPr/>
        </p:nvSpPr>
        <p:spPr>
          <a:xfrm>
            <a:off x="241564" y="3923040"/>
            <a:ext cx="7821484" cy="48398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100" dirty="0">
              <a:solidFill>
                <a:prstClr val="white"/>
              </a:solidFill>
            </a:endParaRPr>
          </a:p>
        </p:txBody>
      </p:sp>
      <p:sp>
        <p:nvSpPr>
          <p:cNvPr id="20" name="Блок-схема: процесс 19"/>
          <p:cNvSpPr/>
          <p:nvPr/>
        </p:nvSpPr>
        <p:spPr>
          <a:xfrm>
            <a:off x="253795" y="3224009"/>
            <a:ext cx="7809254" cy="48398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100" dirty="0">
              <a:solidFill>
                <a:prstClr val="white"/>
              </a:solidFill>
            </a:endParaRPr>
          </a:p>
        </p:txBody>
      </p:sp>
      <p:sp>
        <p:nvSpPr>
          <p:cNvPr id="21" name="Объект 2"/>
          <p:cNvSpPr txBox="1">
            <a:spLocks/>
          </p:cNvSpPr>
          <p:nvPr/>
        </p:nvSpPr>
        <p:spPr>
          <a:xfrm>
            <a:off x="241565" y="2974819"/>
            <a:ext cx="6894900" cy="44371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650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>
              <a:lnSpc>
                <a:spcPct val="107000"/>
              </a:lnSpc>
            </a:pPr>
            <a:r>
              <a:rPr lang="ru-RU" sz="18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самостоятельных, контрольных и домашних работ</a:t>
            </a:r>
            <a:endParaRPr lang="ru-RU" sz="1800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5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2" name="Объект 2"/>
          <p:cNvSpPr txBox="1">
            <a:spLocks/>
          </p:cNvSpPr>
          <p:nvPr/>
        </p:nvSpPr>
        <p:spPr>
          <a:xfrm>
            <a:off x="241565" y="3640454"/>
            <a:ext cx="7556961" cy="2694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650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>
              <a:lnSpc>
                <a:spcPct val="107000"/>
              </a:lnSpc>
            </a:pPr>
            <a:r>
              <a:rPr lang="ru-RU" sz="18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Автоматическая проверка и оценка заданий</a:t>
            </a:r>
            <a:endParaRPr lang="ru-RU" sz="1800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5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3" name="Объект 2"/>
          <p:cNvSpPr txBox="1">
            <a:spLocks/>
          </p:cNvSpPr>
          <p:nvPr/>
        </p:nvSpPr>
        <p:spPr>
          <a:xfrm>
            <a:off x="241565" y="1646182"/>
            <a:ext cx="8407023" cy="2694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650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>
              <a:lnSpc>
                <a:spcPct val="107000"/>
              </a:lnSpc>
            </a:pPr>
            <a:r>
              <a:rPr lang="ru-RU" sz="18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Отправка дистанционно заданий всему классу</a:t>
            </a:r>
            <a:r>
              <a:rPr lang="en-US" sz="18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индивидуально ребенку</a:t>
            </a:r>
            <a:endParaRPr lang="ru-RU" sz="1800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5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5" name="Объект 2"/>
          <p:cNvSpPr txBox="1">
            <a:spLocks/>
          </p:cNvSpPr>
          <p:nvPr/>
        </p:nvSpPr>
        <p:spPr>
          <a:xfrm>
            <a:off x="276415" y="4320305"/>
            <a:ext cx="7252129" cy="2694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650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>
              <a:lnSpc>
                <a:spcPct val="107000"/>
              </a:lnSpc>
            </a:pPr>
            <a:r>
              <a:rPr lang="ru-RU" sz="18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Статистика по предметам, классам и учащимся отдельно</a:t>
            </a:r>
            <a:endParaRPr lang="ru-RU" sz="1800" dirty="0">
              <a:solidFill>
                <a:prstClr val="black">
                  <a:lumMod val="85000"/>
                  <a:lumOff val="15000"/>
                </a:prst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5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6" name="Блок-схема: процесс 25"/>
          <p:cNvSpPr/>
          <p:nvPr/>
        </p:nvSpPr>
        <p:spPr>
          <a:xfrm>
            <a:off x="264494" y="5253755"/>
            <a:ext cx="7798554" cy="48398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100" dirty="0">
              <a:solidFill>
                <a:prstClr val="white"/>
              </a:solidFill>
            </a:endParaRPr>
          </a:p>
        </p:txBody>
      </p:sp>
      <p:sp>
        <p:nvSpPr>
          <p:cNvPr id="28" name="Объект 2"/>
          <p:cNvSpPr txBox="1">
            <a:spLocks/>
          </p:cNvSpPr>
          <p:nvPr/>
        </p:nvSpPr>
        <p:spPr>
          <a:xfrm>
            <a:off x="305972" y="5011251"/>
            <a:ext cx="6894900" cy="2694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650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>
              <a:lnSpc>
                <a:spcPct val="107000"/>
              </a:lnSpc>
            </a:pPr>
            <a:r>
              <a:rPr lang="ru-RU" sz="18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собственного предмета и заданий</a:t>
            </a:r>
            <a:endParaRPr lang="ru-RU" sz="1800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5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052" y="4333390"/>
            <a:ext cx="1571348" cy="157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00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09" y="322138"/>
            <a:ext cx="3896298" cy="292222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132" y="322138"/>
            <a:ext cx="3896296" cy="29222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132" y="3332283"/>
            <a:ext cx="3896296" cy="29222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09" y="3332283"/>
            <a:ext cx="3896298" cy="292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6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32" y="3386139"/>
            <a:ext cx="4305298" cy="32289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155" y="52388"/>
            <a:ext cx="4316540" cy="32289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155" y="3386138"/>
            <a:ext cx="4316540" cy="32374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7" r="19583"/>
          <a:stretch/>
        </p:blipFill>
        <p:spPr>
          <a:xfrm>
            <a:off x="148632" y="52387"/>
            <a:ext cx="4306269" cy="32289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345" y="2389601"/>
            <a:ext cx="2039424" cy="199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6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8373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/>
              <a:t>Статистики </a:t>
            </a:r>
            <a:r>
              <a:rPr lang="ru-RU" sz="4000" b="1" dirty="0"/>
              <a:t>по  предметам и классам, диаграммы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6583" t="11334" r="11417" b="6741"/>
          <a:stretch/>
        </p:blipFill>
        <p:spPr>
          <a:xfrm>
            <a:off x="628650" y="1326413"/>
            <a:ext cx="7391400" cy="518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2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2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Повышению эффективности мотивации способствуют: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соревновательности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за каждое выполненное задание начисляется определенное количество баллов, формируется рейтинг участников по количеству набранных баллов (раздел «Топы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привлекательная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многих учащихся интерактивная форма работы, позволяющая сразу видеть результат и абсолютно объективную оценку;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 новизны и любопытство;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переделать задание, добиваясь желаемого результата, как следствие –отсутствие страха ошибиться,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повторить любую тему практически по любому предмету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18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43" y="862468"/>
            <a:ext cx="8145895" cy="29446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ЯКласс</a:t>
            </a:r>
            <a:r>
              <a:rPr lang="ru-RU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платформа электронного образования для школ, обучающая площадка для школьников и их родителей, главный помощник в получении знаний.</a:t>
            </a:r>
          </a:p>
          <a:p>
            <a:pPr marL="0" indent="0">
              <a:buNone/>
            </a:pP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ЯКласс: войти, регистрация, советы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1" t="46747" r="21354" b="2065"/>
          <a:stretch/>
        </p:blipFill>
        <p:spPr bwMode="auto">
          <a:xfrm>
            <a:off x="1592206" y="3481754"/>
            <a:ext cx="5719844" cy="280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52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Блок-схема: процесс 19"/>
          <p:cNvSpPr/>
          <p:nvPr/>
        </p:nvSpPr>
        <p:spPr>
          <a:xfrm flipV="1">
            <a:off x="0" y="3958014"/>
            <a:ext cx="5579736" cy="2042736"/>
          </a:xfrm>
          <a:prstGeom prst="flowChart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9" name="Блок-схема: процесс 18"/>
          <p:cNvSpPr/>
          <p:nvPr/>
        </p:nvSpPr>
        <p:spPr>
          <a:xfrm flipV="1">
            <a:off x="5692527" y="1934935"/>
            <a:ext cx="2350927" cy="2128862"/>
          </a:xfrm>
          <a:prstGeom prst="flowChart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744" y="860442"/>
            <a:ext cx="5684455" cy="461669"/>
          </a:xfrm>
        </p:spPr>
        <p:txBody>
          <a:bodyPr>
            <a:noAutofit/>
          </a:bodyPr>
          <a:lstStyle/>
          <a:p>
            <a:r>
              <a:rPr lang="ru-RU" sz="4000" b="1" dirty="0"/>
              <a:t>Проверочные работы</a:t>
            </a:r>
          </a:p>
        </p:txBody>
      </p:sp>
      <p:sp>
        <p:nvSpPr>
          <p:cNvPr id="5" name="Блок-схема: процесс 4"/>
          <p:cNvSpPr/>
          <p:nvPr/>
        </p:nvSpPr>
        <p:spPr>
          <a:xfrm flipV="1">
            <a:off x="166494" y="1600199"/>
            <a:ext cx="5206951" cy="48534"/>
          </a:xfrm>
          <a:prstGeom prst="flowChart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28" y="3936415"/>
            <a:ext cx="5468949" cy="199823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8733" y="2054161"/>
            <a:ext cx="3345268" cy="2667353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/>
          </p:nvPr>
        </p:nvGraphicFramePr>
        <p:xfrm>
          <a:off x="195680" y="1791174"/>
          <a:ext cx="5310315" cy="1867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5303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процесс 4"/>
          <p:cNvSpPr/>
          <p:nvPr/>
        </p:nvSpPr>
        <p:spPr>
          <a:xfrm flipV="1">
            <a:off x="178925" y="1492366"/>
            <a:ext cx="6997856" cy="142974"/>
          </a:xfrm>
          <a:prstGeom prst="flowChart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64685" y="1030519"/>
            <a:ext cx="7640619" cy="461669"/>
          </a:xfrm>
        </p:spPr>
        <p:txBody>
          <a:bodyPr>
            <a:noAutofit/>
          </a:bodyPr>
          <a:lstStyle/>
          <a:p>
            <a:r>
              <a:rPr lang="ru-RU" sz="3000" b="1" dirty="0"/>
              <a:t>Профиль ребенка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8926" y="2472678"/>
            <a:ext cx="306255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</a:rPr>
              <a:t>Профиль учащегося может быть в режиме «Невидимка» </a:t>
            </a:r>
          </a:p>
          <a:p>
            <a:pPr algn="ctr"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</a:rPr>
              <a:t>Информация о школьнике будет открыта только для учителей и учащихся его учебное учреждения</a:t>
            </a:r>
          </a:p>
        </p:txBody>
      </p:sp>
      <p:sp>
        <p:nvSpPr>
          <p:cNvPr id="3" name="Трапеция 2"/>
          <p:cNvSpPr/>
          <p:nvPr/>
        </p:nvSpPr>
        <p:spPr>
          <a:xfrm rot="10800000">
            <a:off x="364686" y="3312712"/>
            <a:ext cx="2656043" cy="111611"/>
          </a:xfrm>
          <a:prstGeom prst="trapezoi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>
            <a:off x="3331932" y="1764501"/>
            <a:ext cx="39844" cy="402605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3541955" y="5919713"/>
            <a:ext cx="5252421" cy="1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>
            <a:off x="3253911" y="1887364"/>
            <a:ext cx="45116" cy="3780323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833439" y="3361086"/>
            <a:ext cx="1753526" cy="1486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5990" t="11742" r="10657" b="10860"/>
          <a:stretch/>
        </p:blipFill>
        <p:spPr>
          <a:xfrm>
            <a:off x="3404681" y="1963877"/>
            <a:ext cx="5568560" cy="382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1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845108"/>
            <a:ext cx="9141292" cy="5143499"/>
          </a:xfrm>
          <a:prstGeom prst="rect">
            <a:avLst/>
          </a:prstGeom>
          <a:solidFill>
            <a:schemeClr val="accent6">
              <a:alpha val="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5" name="Блок-схема: процесс 4"/>
          <p:cNvSpPr/>
          <p:nvPr/>
        </p:nvSpPr>
        <p:spPr>
          <a:xfrm flipV="1">
            <a:off x="247177" y="1575324"/>
            <a:ext cx="6997856" cy="142974"/>
          </a:xfrm>
          <a:prstGeom prst="flowChart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63" y="1113655"/>
            <a:ext cx="7640619" cy="461669"/>
          </a:xfrm>
        </p:spPr>
        <p:txBody>
          <a:bodyPr>
            <a:noAutofit/>
          </a:bodyPr>
          <a:lstStyle/>
          <a:p>
            <a:r>
              <a:rPr lang="ru-RU" sz="3000" b="1" dirty="0"/>
              <a:t>Успеваемость ребенка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7" y="1788482"/>
            <a:ext cx="4444093" cy="27849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8013" t="32200" r="22506" b="23443"/>
          <a:stretch/>
        </p:blipFill>
        <p:spPr>
          <a:xfrm>
            <a:off x="4063999" y="3099356"/>
            <a:ext cx="4500597" cy="284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58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4719" t="11444" r="7865" b="9322"/>
          <a:stretch/>
        </p:blipFill>
        <p:spPr>
          <a:xfrm>
            <a:off x="9605" y="381000"/>
            <a:ext cx="9134395" cy="603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7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857250"/>
            <a:ext cx="9141292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857251"/>
            <a:ext cx="9141292" cy="5143499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4095" y="1630227"/>
            <a:ext cx="632549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dirty="0">
                <a:solidFill>
                  <a:prstClr val="black"/>
                </a:solidFill>
              </a:rPr>
              <a:t/>
            </a:r>
            <a:br>
              <a:rPr lang="ru-RU" sz="1350" dirty="0">
                <a:solidFill>
                  <a:prstClr val="black"/>
                </a:solidFill>
              </a:rPr>
            </a:br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 flipV="1">
            <a:off x="241564" y="1086265"/>
            <a:ext cx="7052288" cy="556235"/>
          </a:xfrm>
          <a:prstGeom prst="flowChartProcess">
            <a:avLst/>
          </a:prstGeom>
          <a:solidFill>
            <a:schemeClr val="accent6">
              <a:lumMod val="20000"/>
              <a:lumOff val="80000"/>
              <a:alpha val="49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572001" y="1107736"/>
            <a:ext cx="260594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Для родителя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052" y="4333390"/>
            <a:ext cx="1571348" cy="1571348"/>
          </a:xfrm>
          <a:prstGeom prst="rect">
            <a:avLst/>
          </a:prstGeom>
        </p:spPr>
      </p:pic>
      <p:sp>
        <p:nvSpPr>
          <p:cNvPr id="11" name="Блок-схема: процесс 10"/>
          <p:cNvSpPr/>
          <p:nvPr/>
        </p:nvSpPr>
        <p:spPr>
          <a:xfrm>
            <a:off x="261383" y="2587394"/>
            <a:ext cx="6953661" cy="48398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13" name="Блок-схема: процесс 12"/>
          <p:cNvSpPr/>
          <p:nvPr/>
        </p:nvSpPr>
        <p:spPr>
          <a:xfrm>
            <a:off x="242330" y="1916582"/>
            <a:ext cx="7266770" cy="48398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242330" y="1662527"/>
            <a:ext cx="8012160" cy="44371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165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Снижение финансовых затрат на репетиторов, тетради и канцелярию</a:t>
            </a:r>
            <a:endParaRPr lang="ru-RU" sz="18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ru-RU" sz="16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Блок-схема: процесс 16"/>
          <p:cNvSpPr/>
          <p:nvPr/>
        </p:nvSpPr>
        <p:spPr>
          <a:xfrm>
            <a:off x="261384" y="4570549"/>
            <a:ext cx="5829604" cy="48398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100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21900" y="3330970"/>
            <a:ext cx="5007764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19" name="Блок-схема: процесс 18"/>
          <p:cNvSpPr/>
          <p:nvPr/>
        </p:nvSpPr>
        <p:spPr>
          <a:xfrm>
            <a:off x="241565" y="3923040"/>
            <a:ext cx="6174275" cy="48398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100" dirty="0">
              <a:solidFill>
                <a:prstClr val="white"/>
              </a:solidFill>
            </a:endParaRPr>
          </a:p>
        </p:txBody>
      </p:sp>
      <p:sp>
        <p:nvSpPr>
          <p:cNvPr id="20" name="Блок-схема: процесс 19"/>
          <p:cNvSpPr/>
          <p:nvPr/>
        </p:nvSpPr>
        <p:spPr>
          <a:xfrm>
            <a:off x="253795" y="3224009"/>
            <a:ext cx="6486897" cy="48398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100" dirty="0">
              <a:solidFill>
                <a:prstClr val="white"/>
              </a:solidFill>
            </a:endParaRPr>
          </a:p>
        </p:txBody>
      </p:sp>
      <p:sp>
        <p:nvSpPr>
          <p:cNvPr id="21" name="Объект 2"/>
          <p:cNvSpPr txBox="1">
            <a:spLocks/>
          </p:cNvSpPr>
          <p:nvPr/>
        </p:nvSpPr>
        <p:spPr>
          <a:xfrm>
            <a:off x="290764" y="2329185"/>
            <a:ext cx="6894900" cy="44371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650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>
              <a:lnSpc>
                <a:spcPct val="107000"/>
              </a:lnSpc>
            </a:pPr>
            <a:r>
              <a:rPr lang="ru-RU" sz="18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Мотивация детей к учебе, повышение самооценки и уверенности</a:t>
            </a:r>
            <a:endParaRPr lang="ru-RU" sz="1800" dirty="0">
              <a:solidFill>
                <a:prstClr val="black">
                  <a:lumMod val="85000"/>
                  <a:lumOff val="15000"/>
                </a:prst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5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2" name="Объект 2"/>
          <p:cNvSpPr txBox="1">
            <a:spLocks/>
          </p:cNvSpPr>
          <p:nvPr/>
        </p:nvSpPr>
        <p:spPr>
          <a:xfrm>
            <a:off x="272213" y="4341976"/>
            <a:ext cx="6894900" cy="2694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650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>
              <a:lnSpc>
                <a:spcPct val="107000"/>
              </a:lnSpc>
            </a:pPr>
            <a:r>
              <a:rPr lang="ru-RU" sz="18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Независимая оценка успеваемости ребёнка</a:t>
            </a:r>
            <a:endParaRPr lang="ru-RU" sz="1800" dirty="0">
              <a:solidFill>
                <a:prstClr val="black">
                  <a:lumMod val="85000"/>
                  <a:lumOff val="15000"/>
                </a:prst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5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3" name="Объект 2"/>
          <p:cNvSpPr txBox="1">
            <a:spLocks/>
          </p:cNvSpPr>
          <p:nvPr/>
        </p:nvSpPr>
        <p:spPr>
          <a:xfrm>
            <a:off x="283043" y="3671903"/>
            <a:ext cx="6894900" cy="2694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650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>
              <a:lnSpc>
                <a:spcPct val="107000"/>
              </a:lnSpc>
            </a:pPr>
            <a:r>
              <a:rPr lang="ru-RU" sz="18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Мониторинг выполнения домашних заданий</a:t>
            </a:r>
            <a:endParaRPr lang="ru-RU" sz="1800" dirty="0">
              <a:solidFill>
                <a:prstClr val="black">
                  <a:lumMod val="85000"/>
                  <a:lumOff val="15000"/>
                </a:prst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5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5" name="Объект 2"/>
          <p:cNvSpPr txBox="1">
            <a:spLocks/>
          </p:cNvSpPr>
          <p:nvPr/>
        </p:nvSpPr>
        <p:spPr>
          <a:xfrm>
            <a:off x="253795" y="2962464"/>
            <a:ext cx="7252129" cy="2694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650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>
              <a:lnSpc>
                <a:spcPct val="107000"/>
              </a:lnSpc>
            </a:pPr>
            <a:r>
              <a:rPr lang="ru-RU" sz="18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Контроль за процессом обучения и занятостью ребёнка</a:t>
            </a:r>
            <a:endParaRPr lang="ru-RU" sz="1800" dirty="0">
              <a:solidFill>
                <a:prstClr val="black">
                  <a:lumMod val="85000"/>
                  <a:lumOff val="15000"/>
                </a:prst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50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0" indent="0">
              <a:buNone/>
            </a:pPr>
            <a:endParaRPr lang="ru-RU" sz="165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6" name="Блок-схема: процесс 25"/>
          <p:cNvSpPr/>
          <p:nvPr/>
        </p:nvSpPr>
        <p:spPr>
          <a:xfrm>
            <a:off x="264494" y="5253755"/>
            <a:ext cx="5537736" cy="48398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100" dirty="0">
              <a:solidFill>
                <a:prstClr val="white"/>
              </a:solidFill>
            </a:endParaRPr>
          </a:p>
        </p:txBody>
      </p:sp>
      <p:sp>
        <p:nvSpPr>
          <p:cNvPr id="28" name="Объект 2"/>
          <p:cNvSpPr txBox="1">
            <a:spLocks/>
          </p:cNvSpPr>
          <p:nvPr/>
        </p:nvSpPr>
        <p:spPr>
          <a:xfrm>
            <a:off x="305972" y="5011251"/>
            <a:ext cx="6894900" cy="2694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650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>
              <a:lnSpc>
                <a:spcPct val="107000"/>
              </a:lnSpc>
            </a:pPr>
            <a:r>
              <a:rPr lang="ru-RU" sz="18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Профориентация ребёнка</a:t>
            </a:r>
            <a:endParaRPr lang="ru-RU" sz="1800" dirty="0">
              <a:solidFill>
                <a:prstClr val="black">
                  <a:lumMod val="85000"/>
                  <a:lumOff val="15000"/>
                </a:prst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5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2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8" y="180975"/>
            <a:ext cx="2925366" cy="52006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054" y="571500"/>
            <a:ext cx="3027164" cy="53816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687" y="761999"/>
            <a:ext cx="3391495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4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3"/>
          <a:stretch/>
        </p:blipFill>
        <p:spPr>
          <a:xfrm>
            <a:off x="6634480" y="259303"/>
            <a:ext cx="2280080" cy="23507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84" y="121595"/>
            <a:ext cx="1969603" cy="26261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22820" t="23504" r="32307" b="21567"/>
          <a:stretch/>
        </p:blipFill>
        <p:spPr>
          <a:xfrm>
            <a:off x="3922672" y="2610026"/>
            <a:ext cx="2943737" cy="20269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29359" t="31025" r="29487" b="29089"/>
          <a:stretch/>
        </p:blipFill>
        <p:spPr>
          <a:xfrm>
            <a:off x="398584" y="3107735"/>
            <a:ext cx="2860431" cy="15594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623" y="405964"/>
            <a:ext cx="2743200" cy="20574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84" y="5027162"/>
            <a:ext cx="2340964" cy="175572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/>
          <a:srcRect l="31499" t="29555" r="29334" b="28519"/>
          <a:stretch/>
        </p:blipFill>
        <p:spPr>
          <a:xfrm>
            <a:off x="3677992" y="4783661"/>
            <a:ext cx="3215640" cy="19362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82" y="3107735"/>
            <a:ext cx="1688005" cy="299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01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school23krs.ru/images/2020-2021/obrazovanie/%D1%87%D1%82%D0%BE_%D0%B4%D0%B0%D0%B5%D1%82_%D0%AF%D0%9A%D0%BB%D0%B0%D1%81%D1%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21" y="857250"/>
            <a:ext cx="7975707" cy="521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93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966643"/>
            <a:ext cx="78867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dirty="0">
                <a:solidFill>
                  <a:srgbClr val="C00000"/>
                </a:solidFill>
              </a:rPr>
              <a:t>Спасибо за внимание!</a:t>
            </a:r>
          </a:p>
          <a:p>
            <a:pPr marL="0" indent="0" algn="ctr">
              <a:buNone/>
            </a:pPr>
            <a:endParaRPr lang="ru-RU" sz="3600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38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03671"/>
            <a:ext cx="7886700" cy="1325563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+mn-lt"/>
              </a:rPr>
              <a:t>План мероприятий участия в онлайн-проекте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«</a:t>
            </a:r>
            <a:r>
              <a:rPr lang="ru-RU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Якласс</a:t>
            </a:r>
            <a:r>
              <a:rPr lang="ru-RU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»</a:t>
            </a:r>
            <a:r>
              <a:rPr lang="ru-RU" dirty="0" smtClean="0">
                <a:solidFill>
                  <a:srgbClr val="FF0000"/>
                </a:solidFill>
                <a:latin typeface="+mn-lt"/>
              </a:rPr>
              <a:t> включает в себя:</a:t>
            </a:r>
            <a:endParaRPr lang="ru-RU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695450"/>
            <a:ext cx="8173605" cy="5010150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форуме;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еминар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«Особенности использования цифровой образовательной платформы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обучении»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редставление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видеоинструкции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использованию </a:t>
            </a:r>
            <a:r>
              <a:rPr lang="ru-RU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ЯКласс</a:t>
            </a:r>
            <a:r>
              <a:rPr lang="ru-RU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педагогической деятельности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группой учащихся (сертификат пользователя);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заседаниях ШМО, педагогическом совете, родительском собрании;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астер-класс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«Использование цифровой платформы в подготовке к ВПР»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астер-класс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проверочных работ на платформе </a:t>
            </a:r>
            <a:r>
              <a:rPr lang="ru-RU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ЯКласс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эффективных образовательных практик.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28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380" t="20716" r="19232" b="8597"/>
          <a:stretch/>
        </p:blipFill>
        <p:spPr>
          <a:xfrm>
            <a:off x="96716" y="365126"/>
            <a:ext cx="8918439" cy="5683982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1828799" y="4097216"/>
            <a:ext cx="5609493" cy="8792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204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Блок-схема: процесс 7"/>
          <p:cNvSpPr/>
          <p:nvPr/>
        </p:nvSpPr>
        <p:spPr>
          <a:xfrm flipV="1">
            <a:off x="228675" y="5271666"/>
            <a:ext cx="6997856" cy="142974"/>
          </a:xfrm>
          <a:prstGeom prst="flowChart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186" y="428000"/>
            <a:ext cx="5604073" cy="461669"/>
          </a:xfrm>
        </p:spPr>
        <p:txBody>
          <a:bodyPr>
            <a:noAutofit/>
          </a:bodyPr>
          <a:lstStyle/>
          <a:p>
            <a:r>
              <a:rPr lang="ru-RU" sz="3000" b="1" dirty="0"/>
              <a:t>Курсы повышения квалификации</a:t>
            </a:r>
          </a:p>
        </p:txBody>
      </p:sp>
      <p:sp>
        <p:nvSpPr>
          <p:cNvPr id="5" name="Блок-схема: процесс 4"/>
          <p:cNvSpPr/>
          <p:nvPr/>
        </p:nvSpPr>
        <p:spPr>
          <a:xfrm flipV="1">
            <a:off x="260236" y="1127927"/>
            <a:ext cx="6997856" cy="142974"/>
          </a:xfrm>
          <a:prstGeom prst="flowChart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74837" y="1509159"/>
            <a:ext cx="5483204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50" dirty="0">
                <a:solidFill>
                  <a:prstClr val="black"/>
                </a:solidFill>
              </a:rPr>
              <a:t>Сертификаты после прохождения </a:t>
            </a:r>
            <a:r>
              <a:rPr lang="ru-RU" sz="1950" b="1" dirty="0">
                <a:solidFill>
                  <a:prstClr val="black"/>
                </a:solidFill>
              </a:rPr>
              <a:t>бесплатного</a:t>
            </a:r>
            <a:r>
              <a:rPr lang="ru-RU" sz="1950" dirty="0">
                <a:solidFill>
                  <a:prstClr val="black"/>
                </a:solidFill>
              </a:rPr>
              <a:t> КПК «Цифровая образовательная среда» :</a:t>
            </a:r>
          </a:p>
          <a:p>
            <a:endParaRPr lang="ru-RU" sz="1950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950" dirty="0" err="1">
                <a:solidFill>
                  <a:prstClr val="black"/>
                </a:solidFill>
              </a:rPr>
              <a:t>Апробатор</a:t>
            </a:r>
            <a:r>
              <a:rPr lang="ru-RU" sz="1950" dirty="0">
                <a:solidFill>
                  <a:prstClr val="black"/>
                </a:solidFill>
              </a:rPr>
              <a:t> электронных образовательных технологий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1950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950" dirty="0">
                <a:solidFill>
                  <a:prstClr val="black"/>
                </a:solidFill>
              </a:rPr>
              <a:t>Новатор электронных образовательных технологий </a:t>
            </a:r>
          </a:p>
          <a:p>
            <a:endParaRPr lang="ru-RU" sz="2100" dirty="0">
              <a:solidFill>
                <a:prstClr val="black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35000" t="18889" r="36417" b="8963"/>
          <a:stretch/>
        </p:blipFill>
        <p:spPr>
          <a:xfrm>
            <a:off x="6531907" y="1740823"/>
            <a:ext cx="2403029" cy="34118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36584" t="18445" r="36416" b="13408"/>
          <a:stretch/>
        </p:blipFill>
        <p:spPr>
          <a:xfrm>
            <a:off x="5914699" y="1413213"/>
            <a:ext cx="2318366" cy="329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5000" t="18889" r="36417" b="8963"/>
          <a:stretch/>
        </p:blipFill>
        <p:spPr>
          <a:xfrm>
            <a:off x="442664" y="419789"/>
            <a:ext cx="1937825" cy="27513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6584" t="18445" r="36416" b="13408"/>
          <a:stretch/>
        </p:blipFill>
        <p:spPr>
          <a:xfrm>
            <a:off x="2566673" y="419788"/>
            <a:ext cx="1937924" cy="27513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6539" t="18490" r="36666" b="13590"/>
          <a:stretch/>
        </p:blipFill>
        <p:spPr>
          <a:xfrm>
            <a:off x="4690781" y="419788"/>
            <a:ext cx="1929654" cy="27513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35897" t="18946" r="36411" b="11083"/>
          <a:stretch/>
        </p:blipFill>
        <p:spPr>
          <a:xfrm>
            <a:off x="6806619" y="419788"/>
            <a:ext cx="1935820" cy="27513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64" y="3319087"/>
            <a:ext cx="1937825" cy="28469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716" y="3319087"/>
            <a:ext cx="1969838" cy="28418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"/>
          <a:stretch/>
        </p:blipFill>
        <p:spPr>
          <a:xfrm>
            <a:off x="4690782" y="3413761"/>
            <a:ext cx="1929654" cy="27084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/>
          <a:srcRect l="37000" t="18148" r="36500" b="13111"/>
          <a:stretch/>
        </p:blipFill>
        <p:spPr>
          <a:xfrm>
            <a:off x="6886202" y="3385787"/>
            <a:ext cx="1856237" cy="270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71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М</a:t>
            </a:r>
            <a:r>
              <a:rPr lang="ru-RU" sz="3200" b="1" dirty="0" smtClean="0">
                <a:solidFill>
                  <a:srgbClr val="FF0000"/>
                </a:solidFill>
              </a:rPr>
              <a:t>астер-класс на заседании МО  </a:t>
            </a:r>
            <a:r>
              <a:rPr lang="ru-RU" sz="3200" b="1" dirty="0">
                <a:solidFill>
                  <a:srgbClr val="FF0000"/>
                </a:solidFill>
              </a:rPr>
              <a:t>по работе с </a:t>
            </a:r>
            <a:r>
              <a:rPr lang="ru-RU" sz="3200" b="1" dirty="0" smtClean="0">
                <a:solidFill>
                  <a:srgbClr val="FF0000"/>
                </a:solidFill>
              </a:rPr>
              <a:t>платформой </a:t>
            </a:r>
            <a:r>
              <a:rPr lang="ru-RU" sz="32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ЯКласс</a:t>
            </a:r>
            <a:endParaRPr lang="ru-RU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381" y="1860015"/>
            <a:ext cx="6613237" cy="439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6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3408680"/>
            <a:ext cx="3901440" cy="29260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266700"/>
            <a:ext cx="3901440" cy="29260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266700"/>
            <a:ext cx="3901440" cy="29260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3408680"/>
            <a:ext cx="3901440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55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34" y="3403601"/>
            <a:ext cx="4262966" cy="31972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34" y="71439"/>
            <a:ext cx="4262966" cy="31972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00" y="3403601"/>
            <a:ext cx="4267200" cy="3200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00" y="68263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54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453</Words>
  <Application>Microsoft Office PowerPoint</Application>
  <PresentationFormat>Экран (4:3)</PresentationFormat>
  <Paragraphs>82</Paragraphs>
  <Slides>28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Open Sans</vt:lpstr>
      <vt:lpstr>Times New Roman</vt:lpstr>
      <vt:lpstr>Wingdings</vt:lpstr>
      <vt:lpstr>Тема Office</vt:lpstr>
      <vt:lpstr>Презентация PowerPoint</vt:lpstr>
      <vt:lpstr>Презентация PowerPoint</vt:lpstr>
      <vt:lpstr>План мероприятий участия в онлайн-проекте «Якласс» включает в себя:</vt:lpstr>
      <vt:lpstr>Презентация PowerPoint</vt:lpstr>
      <vt:lpstr>Курсы повышения квалификации</vt:lpstr>
      <vt:lpstr>Презентация PowerPoint</vt:lpstr>
      <vt:lpstr>Мастер-класс на заседании МО  по работе с платформой ЯКласс</vt:lpstr>
      <vt:lpstr>Презентация PowerPoint</vt:lpstr>
      <vt:lpstr>Презентация PowerPoint</vt:lpstr>
      <vt:lpstr>Шаги решения</vt:lpstr>
      <vt:lpstr>Подготовка к экзаменам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Статистики по  предметам и классам, диаграммы</vt:lpstr>
      <vt:lpstr>Презентация PowerPoint</vt:lpstr>
      <vt:lpstr>Повышению эффективности мотивации способствуют: </vt:lpstr>
      <vt:lpstr>Проверочные работы</vt:lpstr>
      <vt:lpstr>Профиль ребенка</vt:lpstr>
      <vt:lpstr>Успеваемость ребенка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 Windows</dc:creator>
  <cp:lastModifiedBy>User Windows</cp:lastModifiedBy>
  <cp:revision>48</cp:revision>
  <dcterms:created xsi:type="dcterms:W3CDTF">2020-04-18T16:33:18Z</dcterms:created>
  <dcterms:modified xsi:type="dcterms:W3CDTF">2021-03-10T12:20:11Z</dcterms:modified>
</cp:coreProperties>
</file>